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89" r:id="rId3"/>
  </p:sldMasterIdLst>
  <p:notesMasterIdLst>
    <p:notesMasterId r:id="rId39"/>
  </p:notesMasterIdLst>
  <p:handoutMasterIdLst>
    <p:handoutMasterId r:id="rId40"/>
  </p:handoutMasterIdLst>
  <p:sldIdLst>
    <p:sldId id="354" r:id="rId4"/>
    <p:sldId id="257" r:id="rId5"/>
    <p:sldId id="382" r:id="rId6"/>
    <p:sldId id="409" r:id="rId7"/>
    <p:sldId id="410" r:id="rId8"/>
    <p:sldId id="353" r:id="rId9"/>
    <p:sldId id="293" r:id="rId10"/>
    <p:sldId id="309" r:id="rId11"/>
    <p:sldId id="308" r:id="rId12"/>
    <p:sldId id="341" r:id="rId13"/>
    <p:sldId id="352" r:id="rId14"/>
    <p:sldId id="373" r:id="rId15"/>
    <p:sldId id="376" r:id="rId16"/>
    <p:sldId id="403" r:id="rId17"/>
    <p:sldId id="391" r:id="rId18"/>
    <p:sldId id="380" r:id="rId19"/>
    <p:sldId id="381" r:id="rId20"/>
    <p:sldId id="378" r:id="rId21"/>
    <p:sldId id="401" r:id="rId22"/>
    <p:sldId id="400" r:id="rId23"/>
    <p:sldId id="404" r:id="rId24"/>
    <p:sldId id="383" r:id="rId25"/>
    <p:sldId id="399" r:id="rId26"/>
    <p:sldId id="405" r:id="rId27"/>
    <p:sldId id="385" r:id="rId28"/>
    <p:sldId id="325" r:id="rId29"/>
    <p:sldId id="395" r:id="rId30"/>
    <p:sldId id="384" r:id="rId31"/>
    <p:sldId id="363" r:id="rId32"/>
    <p:sldId id="387" r:id="rId33"/>
    <p:sldId id="388" r:id="rId34"/>
    <p:sldId id="330" r:id="rId35"/>
    <p:sldId id="386" r:id="rId36"/>
    <p:sldId id="411" r:id="rId37"/>
    <p:sldId id="277" r:id="rId38"/>
  </p:sldIdLst>
  <p:sldSz cx="9721850" cy="6858000"/>
  <p:notesSz cx="6797675" cy="9928225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404040"/>
    <a:srgbClr val="FF2F2F"/>
    <a:srgbClr val="CC0000"/>
    <a:srgbClr val="004821"/>
    <a:srgbClr val="007033"/>
    <a:srgbClr val="FF3300"/>
    <a:srgbClr val="CC6600"/>
    <a:srgbClr val="00642D"/>
    <a:srgbClr val="3F0F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0" autoAdjust="0"/>
    <p:restoredTop sz="95108" autoAdjust="0"/>
  </p:normalViewPr>
  <p:slideViewPr>
    <p:cSldViewPr snapToObjects="1">
      <p:cViewPr>
        <p:scale>
          <a:sx n="75" d="100"/>
          <a:sy n="75" d="100"/>
        </p:scale>
        <p:origin x="-1932" y="-1206"/>
      </p:cViewPr>
      <p:guideLst>
        <p:guide orient="horz" pos="2160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4" d="100"/>
          <a:sy n="74" d="100"/>
        </p:scale>
        <p:origin x="-2172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2.xlsx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3.xlsx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4.xlsx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5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6.xlsx"/><Relationship Id="rId1" Type="http://schemas.openxmlformats.org/officeDocument/2006/relationships/themeOverride" Target="../theme/themeOverride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7.xlsx"/><Relationship Id="rId1" Type="http://schemas.openxmlformats.org/officeDocument/2006/relationships/themeOverride" Target="../theme/themeOverride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style val="34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3169">
              <a:noFill/>
              <a:prstDash val="solid"/>
            </a:ln>
          </c:spPr>
          <c:dPt>
            <c:idx val="0"/>
            <c:spPr>
              <a:solidFill>
                <a:schemeClr val="tx1">
                  <a:lumMod val="75000"/>
                  <a:lumOff val="25000"/>
                </a:schemeClr>
              </a:solidFill>
              <a:ln w="3169">
                <a:noFill/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3169">
                <a:noFill/>
                <a:prstDash val="solid"/>
              </a:ln>
            </c:spPr>
          </c:dPt>
          <c:cat>
            <c:strRef>
              <c:f>Sheet1!$A$2:$A$3</c:f>
              <c:strCache>
                <c:ptCount val="2"/>
                <c:pt idx="0">
                  <c:v>นายสุชาติ มงคลอารีย์พงษ์</c:v>
                </c:pt>
                <c:pt idx="1">
                  <c:v>นางนลิน มงคลอารีย์พงษ์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0.79990000000000105</c:v>
                </c:pt>
                <c:pt idx="1">
                  <c:v>0.2</c:v>
                </c:pt>
              </c:numCache>
            </c:numRef>
          </c:val>
        </c:ser>
        <c:dLbls/>
        <c:firstSliceAng val="203"/>
        <c:holeSize val="50"/>
      </c:doughnutChart>
      <c:spPr>
        <a:noFill/>
        <a:ln w="2535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797"/>
      </a:pPr>
      <a:endParaRPr lang="th-TH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>
        <c:manualLayout>
          <c:layoutTarget val="inner"/>
          <c:xMode val="edge"/>
          <c:yMode val="edge"/>
          <c:x val="0.12450725498935312"/>
          <c:y val="6.1741367727594067E-2"/>
          <c:w val="0.85662482048235522"/>
          <c:h val="0.7566586414173226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 w="25511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Pt>
            <c:idx val="3"/>
            <c:spPr>
              <a:solidFill>
                <a:schemeClr val="accent6">
                  <a:lumMod val="60000"/>
                  <a:lumOff val="40000"/>
                </a:schemeClr>
              </a:solidFill>
              <a:ln w="25511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  <a:ln w="25511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1"/>
              <c:layout>
                <c:manualLayout>
                  <c:x val="-9.2621205368197748E-3"/>
                  <c:y val="5.677920396936680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2557</c:v>
                </c:pt>
                <c:pt idx="4">
                  <c:v>9M 2558</c:v>
                </c:pt>
              </c:strCache>
            </c:strRef>
          </c:cat>
          <c:val>
            <c:numRef>
              <c:f>Sheet1!$B$2:$F$2</c:f>
              <c:numCache>
                <c:formatCode>0.00</c:formatCode>
                <c:ptCount val="5"/>
                <c:pt idx="0">
                  <c:v>151.16</c:v>
                </c:pt>
                <c:pt idx="1">
                  <c:v>152.47</c:v>
                </c:pt>
                <c:pt idx="2">
                  <c:v>148.99</c:v>
                </c:pt>
                <c:pt idx="3">
                  <c:v>105.75</c:v>
                </c:pt>
                <c:pt idx="4">
                  <c:v>111.25</c:v>
                </c:pt>
              </c:numCache>
            </c:numRef>
          </c:val>
        </c:ser>
        <c:dLbls>
          <c:showVal val="1"/>
        </c:dLbls>
        <c:gapWidth val="115"/>
        <c:axId val="126428672"/>
        <c:axId val="126430208"/>
      </c:barChart>
      <c:catAx>
        <c:axId val="126428672"/>
        <c:scaling>
          <c:orientation val="minMax"/>
        </c:scaling>
        <c:axPos val="b"/>
        <c:numFmt formatCode="General" sourceLinked="1"/>
        <c:majorTickMark val="in"/>
        <c:tickLblPos val="nextTo"/>
        <c:spPr>
          <a:ln w="952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26430208"/>
        <c:crossesAt val="-5"/>
        <c:auto val="1"/>
        <c:lblAlgn val="ctr"/>
        <c:lblOffset val="100"/>
        <c:tickLblSkip val="1"/>
        <c:tickMarkSkip val="1"/>
      </c:catAx>
      <c:valAx>
        <c:axId val="126430208"/>
        <c:scaling>
          <c:orientation val="minMax"/>
          <c:max val="200"/>
        </c:scaling>
        <c:axPos val="l"/>
        <c:majorGridlines>
          <c:spPr>
            <a:ln w="12755">
              <a:noFill/>
              <a:prstDash val="solid"/>
            </a:ln>
          </c:spPr>
        </c:majorGridlines>
        <c:numFmt formatCode="#,##0" sourceLinked="0"/>
        <c:tickLblPos val="nextTo"/>
        <c:spPr>
          <a:ln w="952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26428672"/>
        <c:crosses val="autoZero"/>
        <c:crossBetween val="between"/>
        <c:majorUnit val="50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81" b="1" i="0" u="none" strike="noStrike" baseline="0">
          <a:solidFill>
            <a:schemeClr val="tx1"/>
          </a:solidFill>
          <a:latin typeface="Angsana New"/>
          <a:ea typeface="Angsana New"/>
          <a:cs typeface="Angsana New"/>
        </a:defRPr>
      </a:pPr>
      <a:endParaRPr lang="th-TH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>
        <c:manualLayout>
          <c:layoutTarget val="inner"/>
          <c:xMode val="edge"/>
          <c:yMode val="edge"/>
          <c:x val="0.12450725498935312"/>
          <c:y val="6.1741367727594067E-2"/>
          <c:w val="0.85662482048235522"/>
          <c:h val="0.7566586414173226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รายได้จากการดำเนินการ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511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  <a:ln w="25511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spPr>
              <a:solidFill>
                <a:schemeClr val="accent2">
                  <a:lumMod val="60000"/>
                  <a:lumOff val="40000"/>
                </a:schemeClr>
              </a:solidFill>
              <a:ln w="25511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2557</c:v>
                </c:pt>
                <c:pt idx="4">
                  <c:v>9M 2558</c:v>
                </c:pt>
              </c:strCache>
            </c:strRef>
          </c:cat>
          <c:val>
            <c:numRef>
              <c:f>Sheet1!$B$2:$F$2</c:f>
              <c:numCache>
                <c:formatCode>0.00</c:formatCode>
                <c:ptCount val="5"/>
                <c:pt idx="0">
                  <c:v>1010.91</c:v>
                </c:pt>
                <c:pt idx="1">
                  <c:v>1133.5899999999999</c:v>
                </c:pt>
                <c:pt idx="2">
                  <c:v>962.29000000000053</c:v>
                </c:pt>
                <c:pt idx="3">
                  <c:v>682.64</c:v>
                </c:pt>
                <c:pt idx="4">
                  <c:v>659.5</c:v>
                </c:pt>
              </c:numCache>
            </c:numRef>
          </c:val>
        </c:ser>
        <c:dLbls/>
        <c:gapWidth val="115"/>
        <c:axId val="124259328"/>
        <c:axId val="124269312"/>
      </c:barChart>
      <c:catAx>
        <c:axId val="124259328"/>
        <c:scaling>
          <c:orientation val="minMax"/>
        </c:scaling>
        <c:axPos val="b"/>
        <c:numFmt formatCode="General" sourceLinked="1"/>
        <c:majorTickMark val="in"/>
        <c:tickLblPos val="nextTo"/>
        <c:spPr>
          <a:ln w="952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24269312"/>
        <c:crossesAt val="-5"/>
        <c:auto val="1"/>
        <c:lblAlgn val="ctr"/>
        <c:lblOffset val="100"/>
        <c:tickLblSkip val="1"/>
        <c:tickMarkSkip val="1"/>
      </c:catAx>
      <c:valAx>
        <c:axId val="124269312"/>
        <c:scaling>
          <c:orientation val="minMax"/>
          <c:max val="1200"/>
        </c:scaling>
        <c:axPos val="l"/>
        <c:majorGridlines>
          <c:spPr>
            <a:ln w="12755">
              <a:noFill/>
              <a:prstDash val="solid"/>
            </a:ln>
          </c:spPr>
        </c:majorGridlines>
        <c:numFmt formatCode="#,##0" sourceLinked="0"/>
        <c:tickLblPos val="nextTo"/>
        <c:spPr>
          <a:ln w="952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24259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81" b="1" i="0" u="none" strike="noStrike" baseline="0">
          <a:solidFill>
            <a:schemeClr val="tx1"/>
          </a:solidFill>
          <a:latin typeface="Angsana New"/>
          <a:ea typeface="Angsana New"/>
          <a:cs typeface="Angsana New"/>
        </a:defRPr>
      </a:pPr>
      <a:endParaRPr lang="th-TH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85018829676001"/>
          <c:y val="2.6189951369879411E-2"/>
          <c:w val="0.76668341936068485"/>
          <c:h val="0.7658987686976499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รายได้การให้บริการ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Pt>
            <c:idx val="3"/>
            <c:spPr>
              <a:solidFill>
                <a:srgbClr val="C0504D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spPr>
              <a:solidFill>
                <a:srgbClr val="C0504D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lang="th-TH"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lang="th-TH"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>
                    <a:solidFill>
                      <a:schemeClr val="bg1"/>
                    </a:solidFill>
                  </a:defRPr>
                </a:pPr>
                <a:endParaRPr lang="th-TH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2557</c:v>
                </c:pt>
                <c:pt idx="4">
                  <c:v>9M 2558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151.16</c:v>
                </c:pt>
                <c:pt idx="1">
                  <c:v>152.47</c:v>
                </c:pt>
                <c:pt idx="2">
                  <c:v>148.99</c:v>
                </c:pt>
                <c:pt idx="3">
                  <c:v>105.76</c:v>
                </c:pt>
                <c:pt idx="4">
                  <c:v>111.25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ต้นทุนการให้บริการ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3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3"/>
              <c:numFmt formatCode="#,##0" sourceLinked="0"/>
              <c:spPr/>
              <c:txPr>
                <a:bodyPr/>
                <a:lstStyle/>
                <a:p>
                  <a:pPr algn="ctr">
                    <a:defRPr lang="en-US" sz="800" b="1" i="0" u="none" strike="noStrike" kern="1200" baseline="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Tahoma" pitchFamily="34" charset="0"/>
                    </a:defRPr>
                  </a:pPr>
                  <a:endParaRPr lang="th-TH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 algn="ctr">
                    <a:defRPr lang="en-US" sz="800" b="1" i="0" u="none" strike="noStrike" kern="1200" baseline="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Tahoma" pitchFamily="34" charset="0"/>
                    </a:defRPr>
                  </a:pPr>
                  <a:endParaRPr lang="th-TH"/>
                </a:p>
              </c:txPr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800" b="1" i="0" u="none" strike="noStrike" kern="1200" baseline="0">
                    <a:solidFill>
                      <a:schemeClr val="bg1"/>
                    </a:solidFill>
                    <a:latin typeface="Tahoma" pitchFamily="34" charset="0"/>
                    <a:ea typeface="+mn-ea"/>
                    <a:cs typeface="Tahoma" pitchFamily="34" charset="0"/>
                  </a:defRPr>
                </a:pPr>
                <a:endParaRPr lang="th-TH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2557</c:v>
                </c:pt>
                <c:pt idx="4">
                  <c:v>9M 2558</c:v>
                </c:pt>
              </c:strCache>
            </c:strRef>
          </c:cat>
          <c:val>
            <c:numRef>
              <c:f>Sheet1!$C$2:$C$6</c:f>
              <c:numCache>
                <c:formatCode>_-* #,##0.00_-;\-* #,##0.00_-;_-* "-"??_-;_-@_-</c:formatCode>
                <c:ptCount val="5"/>
                <c:pt idx="0">
                  <c:v>83.61</c:v>
                </c:pt>
                <c:pt idx="1">
                  <c:v>122.32</c:v>
                </c:pt>
                <c:pt idx="2">
                  <c:v>109.48</c:v>
                </c:pt>
                <c:pt idx="3">
                  <c:v>78.92</c:v>
                </c:pt>
                <c:pt idx="4">
                  <c:v>72.209999999999994</c:v>
                </c:pt>
              </c:numCache>
            </c:numRef>
          </c:val>
        </c:ser>
        <c:dLbls/>
        <c:gapWidth val="60"/>
        <c:axId val="126667392"/>
        <c:axId val="126515456"/>
      </c:barChart>
      <c:lineChart>
        <c:grouping val="standard"/>
        <c:ser>
          <c:idx val="2"/>
          <c:order val="2"/>
          <c:tx>
            <c:strRef>
              <c:f>Sheet1!$D$1</c:f>
              <c:strCache>
                <c:ptCount val="1"/>
                <c:pt idx="0">
                  <c:v>อัตรากำไรขั้นต้น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square"/>
            <c:size val="4"/>
            <c:spPr>
              <a:solidFill>
                <a:srgbClr val="F79646">
                  <a:lumMod val="75000"/>
                </a:srgb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dLbls>
            <c:dLbl>
              <c:idx val="1"/>
              <c:layout>
                <c:manualLayout>
                  <c:x val="8.686037365919325E-3"/>
                  <c:y val="-2.7125901776041801E-2"/>
                </c:manualLayout>
              </c:layout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2557</c:v>
                </c:pt>
                <c:pt idx="4">
                  <c:v>9M 2558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0.44687748081503098</c:v>
                </c:pt>
                <c:pt idx="1">
                  <c:v>0.19774381845608999</c:v>
                </c:pt>
                <c:pt idx="2">
                  <c:v>0.26518558292502897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x"/>
            <c:size val="4"/>
            <c:spPr>
              <a:solidFill>
                <a:srgbClr val="F79646">
                  <a:lumMod val="75000"/>
                </a:srgb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2557</c:v>
                </c:pt>
                <c:pt idx="4">
                  <c:v>9M 2558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3" formatCode="0.00%">
                  <c:v>0.253782148260212</c:v>
                </c:pt>
                <c:pt idx="4" formatCode="0.00%">
                  <c:v>0.35092134831460792</c:v>
                </c:pt>
              </c:numCache>
            </c:numRef>
          </c:val>
        </c:ser>
        <c:dLbls/>
        <c:marker val="1"/>
        <c:axId val="126526976"/>
        <c:axId val="126525440"/>
      </c:lineChart>
      <c:catAx>
        <c:axId val="126667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126515456"/>
        <c:crosses val="autoZero"/>
        <c:auto val="1"/>
        <c:lblAlgn val="ctr"/>
        <c:lblOffset val="0"/>
      </c:catAx>
      <c:valAx>
        <c:axId val="126515456"/>
        <c:scaling>
          <c:orientation val="minMax"/>
          <c:max val="250"/>
        </c:scaling>
        <c:axPos val="l"/>
        <c:numFmt formatCode="#,##0" sourceLinked="0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126667392"/>
        <c:crosses val="autoZero"/>
        <c:crossBetween val="between"/>
        <c:majorUnit val="50"/>
      </c:valAx>
      <c:valAx>
        <c:axId val="126525440"/>
        <c:scaling>
          <c:orientation val="minMax"/>
          <c:min val="-0.5"/>
        </c:scaling>
        <c:axPos val="r"/>
        <c:numFmt formatCode="0%" sourceLinked="0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lang="th-TH">
                <a:solidFill>
                  <a:schemeClr val="bg1"/>
                </a:solidFill>
              </a:defRPr>
            </a:pPr>
            <a:endParaRPr lang="th-TH"/>
          </a:p>
        </c:txPr>
        <c:crossAx val="126526976"/>
        <c:crosses val="max"/>
        <c:crossBetween val="between"/>
      </c:valAx>
      <c:catAx>
        <c:axId val="126526976"/>
        <c:scaling>
          <c:orientation val="minMax"/>
        </c:scaling>
        <c:delete val="1"/>
        <c:axPos val="b"/>
        <c:numFmt formatCode="General" sourceLinked="1"/>
        <c:tickLblPos val="none"/>
        <c:crossAx val="126525440"/>
        <c:crosses val="autoZero"/>
        <c:auto val="1"/>
        <c:lblAlgn val="ctr"/>
        <c:lblOffset val="100"/>
      </c:cat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4496852561588996E-2"/>
          <c:y val="0.86644914683699203"/>
          <c:w val="0.87989558516762201"/>
          <c:h val="0.13355085316300797"/>
        </c:manualLayout>
      </c:layout>
    </c:legend>
    <c:plotVisOnly val="1"/>
    <c:dispBlanksAs val="gap"/>
  </c:chart>
  <c:txPr>
    <a:bodyPr/>
    <a:lstStyle/>
    <a:p>
      <a:pPr>
        <a:defRPr sz="800" b="1">
          <a:latin typeface="Tahoma" pitchFamily="34" charset="0"/>
          <a:cs typeface="Tahoma" pitchFamily="34" charset="0"/>
        </a:defRPr>
      </a:pPr>
      <a:endParaRPr lang="th-TH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กำไรขั้นต้น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Pt>
            <c:idx val="3"/>
            <c:spPr>
              <a:solidFill>
                <a:sysClr val="window" lastClr="FFFFFF">
                  <a:lumMod val="65000"/>
                </a:sys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ysClr val="window" lastClr="FFFFFF">
                  <a:lumMod val="65000"/>
                </a:sys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#,##0.00_ ;[Red]\(#,##0.0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/>
                </a:pPr>
                <a:endParaRPr lang="th-TH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2557</c:v>
                </c:pt>
                <c:pt idx="4">
                  <c:v>9M 2558</c:v>
                </c:pt>
              </c:strCache>
            </c:strRef>
          </c:cat>
          <c:val>
            <c:numRef>
              <c:f>Sheet1!$B$2:$B$6</c:f>
              <c:numCache>
                <c:formatCode>_-* #,##0.00_-;\-* #,##0.00_-;_-* "-"??_-;_-@_-</c:formatCode>
                <c:ptCount val="5"/>
                <c:pt idx="0">
                  <c:v>238.03</c:v>
                </c:pt>
                <c:pt idx="1">
                  <c:v>215.17</c:v>
                </c:pt>
                <c:pt idx="2">
                  <c:v>190.3200000000005</c:v>
                </c:pt>
                <c:pt idx="3">
                  <c:v>121.27</c:v>
                </c:pt>
                <c:pt idx="4">
                  <c:v>130.04</c:v>
                </c:pt>
              </c:numCache>
            </c:numRef>
          </c:val>
        </c:ser>
        <c:dLbls/>
        <c:gapWidth val="80"/>
        <c:axId val="126748544"/>
        <c:axId val="126750080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อัตรากำไรขั้นต้น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square"/>
            <c:size val="4"/>
            <c:spPr>
              <a:solidFill>
                <a:srgbClr val="F79646">
                  <a:lumMod val="75000"/>
                </a:srgb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-4.6320573788089695E-2"/>
                  <c:y val="-5.874103350112949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224940199960961E-2"/>
                  <c:y val="-7.5828016628799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3914889508905499E-2"/>
                  <c:y val="-8.315434509956852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8169184490277006E-2"/>
                  <c:y val="-6.416621385633990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9164480891901696E-2"/>
                  <c:y val="-6.145362367873389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.00%_ ;[Red]\(0.00%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>
                    <a:solidFill>
                      <a:schemeClr val="tx1"/>
                    </a:solidFill>
                  </a:defRPr>
                </a:pPr>
                <a:endParaRPr lang="th-TH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2557</c:v>
                </c:pt>
                <c:pt idx="4">
                  <c:v>9M 2558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0.23546111918964099</c:v>
                </c:pt>
                <c:pt idx="1">
                  <c:v>0.18981289531488499</c:v>
                </c:pt>
                <c:pt idx="2">
                  <c:v>0.19777821654594799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square"/>
            <c:size val="4"/>
            <c:spPr>
              <a:solidFill>
                <a:srgbClr val="F79646">
                  <a:lumMod val="75000"/>
                </a:srgb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2557</c:v>
                </c:pt>
                <c:pt idx="4">
                  <c:v>9M 2558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3" formatCode="0.00%">
                  <c:v>0.17760000000000001</c:v>
                </c:pt>
                <c:pt idx="4" formatCode="0.00%">
                  <c:v>0.19719999999999999</c:v>
                </c:pt>
              </c:numCache>
            </c:numRef>
          </c:val>
        </c:ser>
        <c:dLbls/>
        <c:marker val="1"/>
        <c:axId val="126761600"/>
        <c:axId val="126760064"/>
      </c:lineChart>
      <c:catAx>
        <c:axId val="126748544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lang="th-TH"/>
            </a:pPr>
            <a:endParaRPr lang="th-TH"/>
          </a:p>
        </c:txPr>
        <c:crossAx val="126750080"/>
        <c:crosses val="autoZero"/>
        <c:auto val="1"/>
        <c:lblAlgn val="ctr"/>
        <c:lblOffset val="100"/>
      </c:catAx>
      <c:valAx>
        <c:axId val="126750080"/>
        <c:scaling>
          <c:orientation val="minMax"/>
          <c:max val="350"/>
        </c:scaling>
        <c:axPos val="l"/>
        <c:numFmt formatCode="#,##0" sourceLinked="0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126748544"/>
        <c:crosses val="autoZero"/>
        <c:crossBetween val="between"/>
      </c:valAx>
      <c:valAx>
        <c:axId val="126760064"/>
        <c:scaling>
          <c:orientation val="minMax"/>
          <c:max val="0.25"/>
        </c:scaling>
        <c:axPos val="r"/>
        <c:numFmt formatCode="0%" sourceLinked="0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lang="th-TH">
                <a:solidFill>
                  <a:schemeClr val="bg1"/>
                </a:solidFill>
              </a:defRPr>
            </a:pPr>
            <a:endParaRPr lang="th-TH"/>
          </a:p>
        </c:txPr>
        <c:crossAx val="126761600"/>
        <c:crosses val="max"/>
        <c:crossBetween val="between"/>
        <c:majorUnit val="0.05"/>
        <c:minorUnit val="1.0000000000000026E-3"/>
      </c:valAx>
      <c:catAx>
        <c:axId val="126761600"/>
        <c:scaling>
          <c:orientation val="minMax"/>
        </c:scaling>
        <c:delete val="1"/>
        <c:axPos val="b"/>
        <c:numFmt formatCode="General" sourceLinked="1"/>
        <c:tickLblPos val="none"/>
        <c:crossAx val="126760064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 sz="800" b="1">
          <a:latin typeface="Tahoma" pitchFamily="34" charset="0"/>
          <a:cs typeface="Tahoma" pitchFamily="34" charset="0"/>
        </a:defRPr>
      </a:pPr>
      <a:endParaRPr lang="th-TH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76897949734537"/>
          <c:y val="5.6831911789713002E-2"/>
          <c:w val="0.77122070017012134"/>
          <c:h val="0.7400023432484775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รายได้งานตามสัญญา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Pt>
            <c:idx val="3"/>
            <c:spPr>
              <a:solidFill>
                <a:srgbClr val="C0504D">
                  <a:lumMod val="60000"/>
                  <a:lumOff val="40000"/>
                </a:srgb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rgbClr val="C0504D">
                  <a:lumMod val="60000"/>
                  <a:lumOff val="40000"/>
                </a:srgb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lang="th-TH"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lang="th-TH"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>
                    <a:solidFill>
                      <a:schemeClr val="bg1"/>
                    </a:solidFill>
                  </a:defRPr>
                </a:pPr>
                <a:endParaRPr lang="th-TH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2557</c:v>
                </c:pt>
                <c:pt idx="4">
                  <c:v>9M 2558</c:v>
                </c:pt>
              </c:strCache>
            </c:strRef>
          </c:cat>
          <c:val>
            <c:numRef>
              <c:f>Sheet1!$B$2:$B$6</c:f>
              <c:numCache>
                <c:formatCode>_-* #,##0.00_-;\-* #,##0.00_-;_-* "-"??_-;_-@_-</c:formatCode>
                <c:ptCount val="5"/>
                <c:pt idx="0">
                  <c:v>859.75</c:v>
                </c:pt>
                <c:pt idx="1">
                  <c:v>981.12</c:v>
                </c:pt>
                <c:pt idx="2">
                  <c:v>813.3</c:v>
                </c:pt>
                <c:pt idx="3">
                  <c:v>576.88</c:v>
                </c:pt>
                <c:pt idx="4">
                  <c:v>548.25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ต้นทุนงานตามสัญญา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3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h-TH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2557</c:v>
                </c:pt>
                <c:pt idx="4">
                  <c:v>9M 2558</c:v>
                </c:pt>
              </c:strCache>
            </c:strRef>
          </c:cat>
          <c:val>
            <c:numRef>
              <c:f>Sheet1!$C$2:$C$6</c:f>
              <c:numCache>
                <c:formatCode>_-* #,##0.00_-;\-* #,##0.00_-;_-* "-"??_-;_-@_-</c:formatCode>
                <c:ptCount val="5"/>
                <c:pt idx="0">
                  <c:v>689.27000000000055</c:v>
                </c:pt>
                <c:pt idx="1">
                  <c:v>796.1</c:v>
                </c:pt>
                <c:pt idx="2">
                  <c:v>662.49</c:v>
                </c:pt>
                <c:pt idx="3">
                  <c:v>482.45</c:v>
                </c:pt>
                <c:pt idx="4">
                  <c:v>457.25</c:v>
                </c:pt>
              </c:numCache>
            </c:numRef>
          </c:val>
        </c:ser>
        <c:dLbls/>
        <c:gapWidth val="60"/>
        <c:axId val="126916480"/>
        <c:axId val="126918016"/>
      </c:barChart>
      <c:lineChart>
        <c:grouping val="standard"/>
        <c:ser>
          <c:idx val="2"/>
          <c:order val="2"/>
          <c:tx>
            <c:strRef>
              <c:f>Sheet1!$D$1</c:f>
              <c:strCache>
                <c:ptCount val="1"/>
                <c:pt idx="0">
                  <c:v>อัตรากำไรขั้นต้น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square"/>
            <c:size val="4"/>
            <c:spPr>
              <a:solidFill>
                <a:srgbClr val="F79646">
                  <a:lumMod val="75000"/>
                </a:srgb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2557</c:v>
                </c:pt>
                <c:pt idx="4">
                  <c:v>9M 2558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0.1982902006397213</c:v>
                </c:pt>
                <c:pt idx="1">
                  <c:v>0.18858039791258999</c:v>
                </c:pt>
                <c:pt idx="2">
                  <c:v>0.18542973072666949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square"/>
            <c:size val="4"/>
            <c:spPr>
              <a:solidFill>
                <a:srgbClr val="F79646">
                  <a:lumMod val="75000"/>
                </a:srgb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2557</c:v>
                </c:pt>
                <c:pt idx="4">
                  <c:v>9M 2558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3" formatCode="0.00%">
                  <c:v>0.16369088891970587</c:v>
                </c:pt>
                <c:pt idx="4" formatCode="0.00%">
                  <c:v>0.165982672138623</c:v>
                </c:pt>
              </c:numCache>
            </c:numRef>
          </c:val>
        </c:ser>
        <c:dLbls/>
        <c:marker val="1"/>
        <c:axId val="126941824"/>
        <c:axId val="126940288"/>
      </c:lineChart>
      <c:catAx>
        <c:axId val="126916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126918016"/>
        <c:crosses val="autoZero"/>
        <c:auto val="1"/>
        <c:lblAlgn val="ctr"/>
        <c:lblOffset val="0"/>
      </c:catAx>
      <c:valAx>
        <c:axId val="126918016"/>
        <c:scaling>
          <c:orientation val="minMax"/>
          <c:max val="1200"/>
        </c:scaling>
        <c:axPos val="l"/>
        <c:numFmt formatCode="#,##0" sourceLinked="0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126916480"/>
        <c:crosses val="autoZero"/>
        <c:crossBetween val="between"/>
        <c:majorUnit val="200"/>
      </c:valAx>
      <c:valAx>
        <c:axId val="126940288"/>
        <c:scaling>
          <c:orientation val="minMax"/>
          <c:max val="0.2"/>
        </c:scaling>
        <c:axPos val="r"/>
        <c:numFmt formatCode="0%" sourceLinked="0"/>
        <c:tickLblPos val="nextTo"/>
        <c:spPr>
          <a:ln>
            <a:noFill/>
          </a:ln>
        </c:spPr>
        <c:txPr>
          <a:bodyPr/>
          <a:lstStyle/>
          <a:p>
            <a:pPr>
              <a:defRPr lang="th-TH">
                <a:solidFill>
                  <a:schemeClr val="bg1"/>
                </a:solidFill>
              </a:defRPr>
            </a:pPr>
            <a:endParaRPr lang="th-TH"/>
          </a:p>
        </c:txPr>
        <c:crossAx val="126941824"/>
        <c:crosses val="max"/>
        <c:crossBetween val="between"/>
        <c:majorUnit val="4.0000000000000022E-2"/>
      </c:valAx>
      <c:catAx>
        <c:axId val="126941824"/>
        <c:scaling>
          <c:orientation val="minMax"/>
        </c:scaling>
        <c:delete val="1"/>
        <c:axPos val="b"/>
        <c:numFmt formatCode="General" sourceLinked="1"/>
        <c:tickLblPos val="none"/>
        <c:crossAx val="126940288"/>
        <c:crosses val="autoZero"/>
        <c:auto val="1"/>
        <c:lblAlgn val="ctr"/>
        <c:lblOffset val="100"/>
      </c:catAx>
    </c:plotArea>
    <c:legend>
      <c:legendPos val="b"/>
      <c:legendEntry>
        <c:idx val="3"/>
        <c:delete val="1"/>
      </c:legendEntry>
    </c:legend>
    <c:plotVisOnly val="1"/>
    <c:dispBlanksAs val="gap"/>
  </c:chart>
  <c:txPr>
    <a:bodyPr/>
    <a:lstStyle/>
    <a:p>
      <a:pPr>
        <a:defRPr sz="800" b="1">
          <a:latin typeface="Tahoma" pitchFamily="34" charset="0"/>
          <a:cs typeface="Tahoma" pitchFamily="34" charset="0"/>
        </a:defRPr>
      </a:pPr>
      <a:endParaRPr lang="th-TH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85018829676001"/>
          <c:y val="2.6189951369879411E-2"/>
          <c:w val="0.74590600338969471"/>
          <c:h val="0.8418512936705905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กำไรสุทธิ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12700"/>
            </a:effectLst>
            <a:scene3d>
              <a:camera prst="orthographicFront"/>
              <a:lightRig rig="threePt" dir="t"/>
            </a:scene3d>
            <a:sp3d/>
          </c:spPr>
          <c:dPt>
            <c:idx val="3"/>
            <c:spPr>
              <a:solidFill>
                <a:sysClr val="window" lastClr="FFFFFF">
                  <a:lumMod val="65000"/>
                </a:sys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spPr>
              <a:solidFill>
                <a:sysClr val="window" lastClr="FFFFFF">
                  <a:lumMod val="65000"/>
                </a:sys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/>
                </a:pPr>
                <a:endParaRPr lang="th-TH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2557</c:v>
                </c:pt>
                <c:pt idx="4">
                  <c:v>9M 2558</c:v>
                </c:pt>
              </c:strCache>
            </c:strRef>
          </c:cat>
          <c:val>
            <c:numRef>
              <c:f>Sheet1!$B$2:$B$6</c:f>
              <c:numCache>
                <c:formatCode>_-* #,##0.00_-;\-* #,##0.00_-;_-* "-"??_-;_-@_-</c:formatCode>
                <c:ptCount val="5"/>
                <c:pt idx="0">
                  <c:v>70.78</c:v>
                </c:pt>
                <c:pt idx="1">
                  <c:v>78.45</c:v>
                </c:pt>
                <c:pt idx="2">
                  <c:v>49.730000000000011</c:v>
                </c:pt>
                <c:pt idx="3">
                  <c:v>20.939999999999987</c:v>
                </c:pt>
                <c:pt idx="4">
                  <c:v>52.03</c:v>
                </c:pt>
              </c:numCache>
            </c:numRef>
          </c:val>
        </c:ser>
        <c:dLbls/>
        <c:gapWidth val="80"/>
        <c:axId val="127115264"/>
        <c:axId val="127116800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อัตรากำไรขั้นต้น-การให้บริการ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square"/>
            <c:size val="4"/>
            <c:spPr>
              <a:solidFill>
                <a:srgbClr val="F79646">
                  <a:lumMod val="75000"/>
                </a:srgb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-5.7906915772795199E-3"/>
                  <c:y val="-1.0850360710416701E-2"/>
                </c:manualLayout>
              </c:layout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692090234477534E-2"/>
                  <c:y val="-5.602844332352530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215361291278556E-2"/>
                  <c:y val="-8.315434509956831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800" b="1" i="0" u="none" strike="noStrike" kern="1200" baseline="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Tahoma" pitchFamily="34" charset="0"/>
                  </a:defRPr>
                </a:pPr>
                <a:endParaRPr lang="th-TH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2557</c:v>
                </c:pt>
                <c:pt idx="4">
                  <c:v>9M 2558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6.9467754124586931E-2</c:v>
                </c:pt>
                <c:pt idx="1">
                  <c:v>6.8569780349448134E-2</c:v>
                </c:pt>
                <c:pt idx="2">
                  <c:v>5.1072701317640905E-2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square"/>
            <c:size val="4"/>
            <c:spPr>
              <a:solidFill>
                <a:srgbClr val="F79646">
                  <a:lumMod val="75000"/>
                </a:srgb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dLbls>
            <c:dLbl>
              <c:idx val="3"/>
              <c:layout>
                <c:manualLayout>
                  <c:x val="-8.6860373659192747E-2"/>
                  <c:y val="3.797626248645850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220878406875765E-2"/>
                  <c:y val="-8.137770532812518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2557</c:v>
                </c:pt>
                <c:pt idx="4">
                  <c:v>9M 2558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3" formatCode="0.00%">
                  <c:v>3.0500000000000006E-2</c:v>
                </c:pt>
                <c:pt idx="4" formatCode="0.00%">
                  <c:v>7.5999999999999998E-2</c:v>
                </c:pt>
              </c:numCache>
            </c:numRef>
          </c:val>
        </c:ser>
        <c:dLbls/>
        <c:marker val="1"/>
        <c:axId val="127120128"/>
        <c:axId val="127118336"/>
      </c:lineChart>
      <c:catAx>
        <c:axId val="127115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127116800"/>
        <c:crosses val="autoZero"/>
        <c:auto val="1"/>
        <c:lblAlgn val="ctr"/>
        <c:lblOffset val="100"/>
      </c:catAx>
      <c:valAx>
        <c:axId val="127116800"/>
        <c:scaling>
          <c:orientation val="minMax"/>
          <c:max val="120"/>
        </c:scaling>
        <c:axPos val="l"/>
        <c:numFmt formatCode="#,##0" sourceLinked="0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127115264"/>
        <c:crosses val="autoZero"/>
        <c:crossBetween val="between"/>
        <c:majorUnit val="20"/>
      </c:valAx>
      <c:valAx>
        <c:axId val="127118336"/>
        <c:scaling>
          <c:orientation val="minMax"/>
          <c:max val="8.0000000000000043E-2"/>
          <c:min val="0"/>
        </c:scaling>
        <c:axPos val="r"/>
        <c:numFmt formatCode="0%" sourceLinked="0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127120128"/>
        <c:crosses val="max"/>
        <c:crossBetween val="between"/>
      </c:valAx>
      <c:catAx>
        <c:axId val="127120128"/>
        <c:scaling>
          <c:orientation val="minMax"/>
        </c:scaling>
        <c:delete val="1"/>
        <c:axPos val="b"/>
        <c:numFmt formatCode="General" sourceLinked="1"/>
        <c:tickLblPos val="none"/>
        <c:crossAx val="127118336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 sz="800" b="1">
          <a:latin typeface="Tahoma" pitchFamily="34" charset="0"/>
          <a:cs typeface="Tahoma" pitchFamily="34" charset="0"/>
        </a:defRPr>
      </a:pPr>
      <a:endParaRPr lang="th-TH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อัตราผลตอบแทนผู้ถือหุ้น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  <a:effectLst/>
          </c:spPr>
          <c:marker>
            <c:spPr>
              <a:solidFill>
                <a:srgbClr val="F79646">
                  <a:lumMod val="75000"/>
                </a:srgbClr>
              </a:solidFill>
              <a:ln>
                <a:solidFill>
                  <a:srgbClr val="F79646">
                    <a:lumMod val="75000"/>
                  </a:srgb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6.0998365531985E-3"/>
                  <c:y val="0.12477914816979202"/>
                </c:manualLayout>
              </c:layout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/>
                </a:pPr>
                <a:endParaRPr lang="th-TH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2558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0.27480000000000032</c:v>
                </c:pt>
                <c:pt idx="1">
                  <c:v>0.2351</c:v>
                </c:pt>
                <c:pt idx="2">
                  <c:v>0.12659999999999999</c:v>
                </c:pt>
                <c:pt idx="3">
                  <c:v>0.19489999999999999</c:v>
                </c:pt>
              </c:numCache>
            </c:numRef>
          </c:val>
        </c:ser>
        <c:dLbls/>
        <c:marker val="1"/>
        <c:axId val="127126528"/>
        <c:axId val="127043072"/>
      </c:lineChart>
      <c:catAx>
        <c:axId val="127126528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lang="th-TH"/>
            </a:pPr>
            <a:endParaRPr lang="th-TH"/>
          </a:p>
        </c:txPr>
        <c:crossAx val="127043072"/>
        <c:crosses val="autoZero"/>
        <c:auto val="1"/>
        <c:lblAlgn val="ctr"/>
        <c:lblOffset val="100"/>
      </c:catAx>
      <c:valAx>
        <c:axId val="127043072"/>
        <c:scaling>
          <c:orientation val="minMax"/>
        </c:scaling>
        <c:axPos val="l"/>
        <c:numFmt formatCode="0%" sourceLinked="0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1271265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 b="1">
          <a:latin typeface="Tahoma" pitchFamily="34" charset="0"/>
          <a:cs typeface="Tahoma" pitchFamily="34" charset="0"/>
        </a:defRPr>
      </a:pPr>
      <a:endParaRPr lang="th-TH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ค่าใช้จ่ายในการขาย/บริหาร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Pt>
            <c:idx val="3"/>
            <c:spPr>
              <a:solidFill>
                <a:sysClr val="window" lastClr="FFFFFF">
                  <a:lumMod val="65000"/>
                </a:sys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ysClr val="window" lastClr="FFFFFF">
                  <a:lumMod val="65000"/>
                </a:sys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2"/>
              <c:layout>
                <c:manualLayout>
                  <c:x val="6.0998365531985E-3"/>
                  <c:y val="1.549961230628539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/>
                </a:pPr>
                <a:endParaRPr lang="th-TH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2557</c:v>
                </c:pt>
                <c:pt idx="4">
                  <c:v>9M 2558</c:v>
                </c:pt>
              </c:strCache>
            </c:strRef>
          </c:cat>
          <c:val>
            <c:numRef>
              <c:f>Sheet1!$B$2:$B$6</c:f>
              <c:numCache>
                <c:formatCode>_-* #,##0.00_-;\-* #,##0.00_-;_-* "-"??_-;_-@_-</c:formatCode>
                <c:ptCount val="5"/>
                <c:pt idx="0">
                  <c:v>143.73999999999998</c:v>
                </c:pt>
                <c:pt idx="1">
                  <c:v>122.92</c:v>
                </c:pt>
                <c:pt idx="2">
                  <c:v>136.99</c:v>
                </c:pt>
                <c:pt idx="3">
                  <c:v>95.440000000000026</c:v>
                </c:pt>
                <c:pt idx="4">
                  <c:v>91.740000000000023</c:v>
                </c:pt>
              </c:numCache>
            </c:numRef>
          </c:val>
        </c:ser>
        <c:dLbls/>
        <c:gapWidth val="80"/>
        <c:axId val="127308928"/>
        <c:axId val="127310464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อัตราค่าใช้จ่ายในการขายและบริหารต่อรายได้รวม
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square"/>
            <c:size val="4"/>
            <c:spPr>
              <a:solidFill>
                <a:srgbClr val="F79646">
                  <a:lumMod val="75000"/>
                </a:srgb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-7.0864971232306867E-2"/>
                  <c:y val="-4.480649079827483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765134679107814E-2"/>
                  <c:y val="-9.130532771713080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998365531985E-3"/>
                  <c:y val="-0.12147465182826316"/>
                </c:manualLayout>
              </c:layout>
              <c:dLblPos val="b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h-TH">
                    <a:solidFill>
                      <a:schemeClr val="tx1"/>
                    </a:solidFill>
                  </a:defRPr>
                </a:pPr>
                <a:endParaRPr lang="th-TH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2557</c:v>
                </c:pt>
                <c:pt idx="4">
                  <c:v>9M 2558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0.14107509152116546</c:v>
                </c:pt>
                <c:pt idx="1">
                  <c:v>0.10743910007079915</c:v>
                </c:pt>
                <c:pt idx="2">
                  <c:v>0.14068870608292033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square"/>
            <c:size val="4"/>
            <c:spPr>
              <a:solidFill>
                <a:srgbClr val="F79646">
                  <a:lumMod val="75000"/>
                </a:srgb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2557</c:v>
                </c:pt>
                <c:pt idx="4">
                  <c:v>9M 2558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3" formatCode="0.00%">
                  <c:v>0.13908111422564787</c:v>
                </c:pt>
                <c:pt idx="4" formatCode="0.00%">
                  <c:v>0.12809336008671801</c:v>
                </c:pt>
              </c:numCache>
            </c:numRef>
          </c:val>
        </c:ser>
        <c:dLbls/>
        <c:marker val="1"/>
        <c:axId val="127321984"/>
        <c:axId val="127320448"/>
      </c:lineChart>
      <c:catAx>
        <c:axId val="127308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127310464"/>
        <c:crosses val="autoZero"/>
        <c:auto val="1"/>
        <c:lblAlgn val="ctr"/>
        <c:lblOffset val="100"/>
      </c:catAx>
      <c:valAx>
        <c:axId val="127310464"/>
        <c:scaling>
          <c:orientation val="minMax"/>
          <c:max val="250"/>
        </c:scaling>
        <c:axPos val="l"/>
        <c:numFmt formatCode="#,##0" sourceLinked="0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127308928"/>
        <c:crosses val="autoZero"/>
        <c:crossBetween val="between"/>
        <c:majorUnit val="50"/>
      </c:valAx>
      <c:valAx>
        <c:axId val="127320448"/>
        <c:scaling>
          <c:orientation val="minMax"/>
          <c:max val="0.15000000000000024"/>
        </c:scaling>
        <c:axPos val="r"/>
        <c:numFmt formatCode="0%" sourceLinked="0"/>
        <c:tickLblPos val="nextTo"/>
        <c:txPr>
          <a:bodyPr/>
          <a:lstStyle/>
          <a:p>
            <a:pPr>
              <a:defRPr lang="th-TH"/>
            </a:pPr>
            <a:endParaRPr lang="th-TH"/>
          </a:p>
        </c:txPr>
        <c:crossAx val="127321984"/>
        <c:crosses val="max"/>
        <c:crossBetween val="between"/>
        <c:majorUnit val="0.05"/>
      </c:valAx>
      <c:catAx>
        <c:axId val="127321984"/>
        <c:scaling>
          <c:orientation val="minMax"/>
        </c:scaling>
        <c:delete val="1"/>
        <c:axPos val="b"/>
        <c:numFmt formatCode="General" sourceLinked="1"/>
        <c:tickLblPos val="none"/>
        <c:crossAx val="127320448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 sz="800" b="1">
          <a:latin typeface="Tahoma" pitchFamily="34" charset="0"/>
          <a:cs typeface="Tahoma" pitchFamily="34" charset="0"/>
        </a:defRPr>
      </a:pPr>
      <a:endParaRPr lang="th-TH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>
        <c:manualLayout>
          <c:layoutTarget val="inner"/>
          <c:xMode val="edge"/>
          <c:yMode val="edge"/>
          <c:x val="0.12723216016028099"/>
          <c:y val="2.7468189964157678E-2"/>
          <c:w val="0.84917759094968004"/>
          <c:h val="0.8341326164874566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D/E</c:v>
                </c:pt>
              </c:strCache>
            </c:strRef>
          </c:tx>
          <c:spPr>
            <a:ln w="25513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diamond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3.1896724934699599E-3"/>
                  <c:y val="0.13427324605572299"/>
                </c:manualLayout>
              </c:layout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75868997387977E-2"/>
                  <c:y val="0.13986796464137899"/>
                </c:manualLayout>
              </c:layout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Q3 2558</c:v>
                </c:pt>
              </c:strCache>
            </c:strRef>
          </c:cat>
          <c:val>
            <c:numRef>
              <c:f>Sheet1!$B$2:$E$2</c:f>
              <c:numCache>
                <c:formatCode>_-* #,##0.00_-;\-* #,##0.00_-;_-* "-"??_-;_-@_-</c:formatCode>
                <c:ptCount val="4"/>
                <c:pt idx="0">
                  <c:v>1.05</c:v>
                </c:pt>
                <c:pt idx="1">
                  <c:v>0.75000000000000222</c:v>
                </c:pt>
                <c:pt idx="2">
                  <c:v>0.65000000000000235</c:v>
                </c:pt>
                <c:pt idx="3">
                  <c:v>1.08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25513">
              <a:solidFill>
                <a:srgbClr val="333399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333399"/>
              </a:solidFill>
              <a:ln>
                <a:solidFill>
                  <a:srgbClr val="333399"/>
                </a:solidFill>
                <a:prstDash val="solid"/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Q3 2558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marker val="1"/>
        <c:axId val="127208448"/>
        <c:axId val="127214336"/>
      </c:lineChart>
      <c:catAx>
        <c:axId val="127208448"/>
        <c:scaling>
          <c:orientation val="minMax"/>
        </c:scaling>
        <c:axPos val="b"/>
        <c:numFmt formatCode="General" sourceLinked="1"/>
        <c:tickLblPos val="nextTo"/>
        <c:spPr>
          <a:ln w="12757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27214336"/>
        <c:crossesAt val="0"/>
        <c:auto val="1"/>
        <c:lblAlgn val="ctr"/>
        <c:lblOffset val="100"/>
        <c:tickLblSkip val="1"/>
        <c:tickMarkSkip val="1"/>
      </c:catAx>
      <c:valAx>
        <c:axId val="127214336"/>
        <c:scaling>
          <c:orientation val="minMax"/>
          <c:max val="1.2"/>
          <c:min val="0.4"/>
        </c:scaling>
        <c:axPos val="l"/>
        <c:majorGridlines>
          <c:spPr>
            <a:ln w="12757">
              <a:noFill/>
              <a:prstDash val="solid"/>
            </a:ln>
          </c:spPr>
        </c:majorGridlines>
        <c:numFmt formatCode="#,##0.00" sourceLinked="0"/>
        <c:tickLblPos val="nextTo"/>
        <c:spPr>
          <a:ln w="12757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27208448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81" b="1" i="0" u="none" strike="noStrike" baseline="0">
          <a:solidFill>
            <a:schemeClr val="tx1"/>
          </a:solidFill>
          <a:latin typeface="Angsana New"/>
          <a:ea typeface="Angsana New"/>
          <a:cs typeface="Angsana New"/>
        </a:defRPr>
      </a:pPr>
      <a:endParaRPr lang="th-TH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>
        <c:manualLayout>
          <c:layoutTarget val="inner"/>
          <c:xMode val="edge"/>
          <c:yMode val="edge"/>
          <c:x val="0.12450725498935312"/>
          <c:y val="6.1741367727594067E-2"/>
          <c:w val="0.85662482048235433"/>
          <c:h val="0.7566586414173226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Asset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511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1"/>
              <c:layout>
                <c:manualLayout>
                  <c:x val="-6.1174664487693804E-3"/>
                  <c:y val="1.200621854237089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Q3 2558</c:v>
                </c:pt>
              </c:strCache>
            </c:strRef>
          </c:cat>
          <c:val>
            <c:numRef>
              <c:f>Sheet1!$B$2:$E$2</c:f>
              <c:numCache>
                <c:formatCode>0.00</c:formatCode>
                <c:ptCount val="4"/>
                <c:pt idx="0">
                  <c:v>603.69000000000005</c:v>
                </c:pt>
                <c:pt idx="1">
                  <c:v>651.23</c:v>
                </c:pt>
                <c:pt idx="2">
                  <c:v>678.88</c:v>
                </c:pt>
                <c:pt idx="3">
                  <c:v>618.88</c:v>
                </c:pt>
              </c:numCache>
            </c:numRef>
          </c:val>
        </c:ser>
        <c:dLbls>
          <c:showVal val="1"/>
        </c:dLbls>
        <c:gapWidth val="135"/>
        <c:axId val="127262720"/>
        <c:axId val="127264256"/>
      </c:barChart>
      <c:catAx>
        <c:axId val="127262720"/>
        <c:scaling>
          <c:orientation val="minMax"/>
        </c:scaling>
        <c:axPos val="b"/>
        <c:numFmt formatCode="General" sourceLinked="1"/>
        <c:tickLblPos val="nextTo"/>
        <c:spPr>
          <a:ln w="1275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27264256"/>
        <c:crossesAt val="-5"/>
        <c:auto val="1"/>
        <c:lblAlgn val="ctr"/>
        <c:lblOffset val="100"/>
        <c:tickLblSkip val="1"/>
        <c:tickMarkSkip val="1"/>
      </c:catAx>
      <c:valAx>
        <c:axId val="127264256"/>
        <c:scaling>
          <c:orientation val="minMax"/>
          <c:min val="0"/>
        </c:scaling>
        <c:axPos val="l"/>
        <c:majorGridlines>
          <c:spPr>
            <a:ln w="12755">
              <a:noFill/>
              <a:prstDash val="solid"/>
            </a:ln>
          </c:spPr>
        </c:majorGridlines>
        <c:numFmt formatCode="#,##0" sourceLinked="0"/>
        <c:tickLblPos val="nextTo"/>
        <c:spPr>
          <a:ln w="1275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27262720"/>
        <c:crosses val="autoZero"/>
        <c:crossBetween val="between"/>
        <c:majorUnit val="200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81" b="1" i="0" u="none" strike="noStrike" baseline="0">
          <a:solidFill>
            <a:schemeClr val="tx1"/>
          </a:solidFill>
          <a:latin typeface="Angsana New"/>
          <a:ea typeface="Angsana New"/>
          <a:cs typeface="Angsana New"/>
        </a:defRPr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style val="34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F81BD"/>
            </a:solidFill>
            <a:ln w="3175">
              <a:noFill/>
              <a:prstDash val="solid"/>
            </a:ln>
          </c:spPr>
          <c:dPt>
            <c:idx val="0"/>
            <c:spPr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3175">
                <a:noFill/>
                <a:prstDash val="solid"/>
              </a:ln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  <a:ln w="3175">
                <a:noFill/>
                <a:prstDash val="solid"/>
              </a:ln>
            </c:spPr>
          </c:dPt>
          <c:cat>
            <c:strRef>
              <c:f>Sheet1!$A$2:$A$4</c:f>
              <c:strCache>
                <c:ptCount val="3"/>
                <c:pt idx="0">
                  <c:v>นายสุชาติ มงคลอารีย์พงษ์</c:v>
                </c:pt>
                <c:pt idx="1">
                  <c:v>นางนลิน มงคลอารีย์พงษ์</c:v>
                </c:pt>
                <c:pt idx="2">
                  <c:v>ประชาชน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0.60000000000000164</c:v>
                </c:pt>
                <c:pt idx="1">
                  <c:v>0.15000000000000024</c:v>
                </c:pt>
                <c:pt idx="2" formatCode="0.00">
                  <c:v>0.25</c:v>
                </c:pt>
              </c:numCache>
            </c:numRef>
          </c:val>
        </c:ser>
        <c:dLbls/>
        <c:firstSliceAng val="228"/>
        <c:holeSize val="50"/>
      </c:doughnutChart>
      <c:spPr>
        <a:noFill/>
        <a:ln w="25398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th-TH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Debt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Q3 2558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309.17</c:v>
                </c:pt>
                <c:pt idx="1">
                  <c:v>278.27999999999969</c:v>
                </c:pt>
                <c:pt idx="2">
                  <c:v>266.2</c:v>
                </c:pt>
                <c:pt idx="3" formatCode="_-* #,##0.00_-;\-* #,##0.00_-;_-* &quot;-&quot;??_-;_-@_-">
                  <c:v>321.39</c:v>
                </c:pt>
              </c:numCache>
            </c:numRef>
          </c:val>
        </c:ser>
        <c:dLbls/>
        <c:axId val="127422848"/>
        <c:axId val="127424384"/>
      </c:barChart>
      <c:catAx>
        <c:axId val="127422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ahoma" pitchFamily="34" charset="0"/>
                <a:cs typeface="Tahoma" pitchFamily="34" charset="0"/>
              </a:defRPr>
            </a:pPr>
            <a:endParaRPr lang="th-TH"/>
          </a:p>
        </c:txPr>
        <c:crossAx val="127424384"/>
        <c:crosses val="autoZero"/>
        <c:auto val="1"/>
        <c:lblAlgn val="ctr"/>
        <c:lblOffset val="100"/>
      </c:catAx>
      <c:valAx>
        <c:axId val="127424384"/>
        <c:scaling>
          <c:orientation val="minMax"/>
          <c:max val="400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800" b="1">
                <a:latin typeface="Tahoma" pitchFamily="34" charset="0"/>
                <a:cs typeface="Tahoma" pitchFamily="34" charset="0"/>
              </a:defRPr>
            </a:pPr>
            <a:endParaRPr lang="th-TH"/>
          </a:p>
        </c:txPr>
        <c:crossAx val="127422848"/>
        <c:crosses val="autoZero"/>
        <c:crossBetween val="between"/>
        <c:majorUnit val="100"/>
      </c:valAx>
    </c:plotArea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Equity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Q3 2558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294.51</c:v>
                </c:pt>
                <c:pt idx="1">
                  <c:v>372.96999999999969</c:v>
                </c:pt>
                <c:pt idx="2">
                  <c:v>412.67</c:v>
                </c:pt>
                <c:pt idx="3">
                  <c:v>297.48999999999899</c:v>
                </c:pt>
              </c:numCache>
            </c:numRef>
          </c:val>
        </c:ser>
        <c:dLbls/>
        <c:axId val="127456384"/>
        <c:axId val="127457920"/>
      </c:barChart>
      <c:catAx>
        <c:axId val="12745638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800" b="1">
                <a:latin typeface="Tahoma" pitchFamily="34" charset="0"/>
                <a:cs typeface="Tahoma" pitchFamily="34" charset="0"/>
              </a:defRPr>
            </a:pPr>
            <a:endParaRPr lang="th-TH"/>
          </a:p>
        </c:txPr>
        <c:crossAx val="127457920"/>
        <c:crosses val="autoZero"/>
        <c:auto val="1"/>
        <c:lblAlgn val="ctr"/>
        <c:lblOffset val="100"/>
      </c:catAx>
      <c:valAx>
        <c:axId val="127457920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800" b="1">
                <a:latin typeface="Tahoma" pitchFamily="34" charset="0"/>
                <a:cs typeface="Tahoma" pitchFamily="34" charset="0"/>
              </a:defRPr>
            </a:pPr>
            <a:endParaRPr lang="th-TH"/>
          </a:p>
        </c:txPr>
        <c:crossAx val="127456384"/>
        <c:crosses val="autoZero"/>
        <c:crossBetween val="between"/>
        <c:majorUnit val="100"/>
      </c:valAx>
    </c:plotArea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view3D>
      <c:rotX val="30"/>
      <c:rotY val="181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Pt>
            <c:idx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รายได้ตามสัญญา</c:v>
                </c:pt>
                <c:pt idx="1">
                  <c:v>รายได้จากการให้บริการ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813.3</c:v>
                </c:pt>
                <c:pt idx="1">
                  <c:v>148.99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th-TH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view3D>
      <c:rotX val="30"/>
      <c:rotY val="181"/>
      <c:perspective val="30"/>
    </c:view3D>
    <c:plotArea>
      <c:layout/>
      <c:pie3DChart>
        <c:varyColors val="1"/>
        <c:dLbls/>
      </c:pie3DChart>
    </c:plotArea>
    <c:plotVisOnly val="1"/>
    <c:dispBlanksAs val="zero"/>
  </c:chart>
  <c:txPr>
    <a:bodyPr/>
    <a:lstStyle/>
    <a:p>
      <a:pPr>
        <a:defRPr sz="1800"/>
      </a:pPr>
      <a:endParaRPr lang="th-TH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view3D>
      <c:rotX val="30"/>
      <c:rotY val="181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Pt>
            <c:idx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รายได้ตามสัญญา</c:v>
                </c:pt>
                <c:pt idx="1">
                  <c:v>รายได้จากการให้บริการ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548.25</c:v>
                </c:pt>
                <c:pt idx="1">
                  <c:v>111.25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th-TH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>
        <c:manualLayout>
          <c:layoutTarget val="inner"/>
          <c:xMode val="edge"/>
          <c:yMode val="edge"/>
          <c:x val="0.12507036255230899"/>
          <c:y val="6.4675925925925901E-2"/>
          <c:w val="0.78956981798982195"/>
          <c:h val="0.696190740740739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จำนวนโรงงาน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th-TH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2556</c:v>
                </c:pt>
                <c:pt idx="1">
                  <c:v>2557</c:v>
                </c:pt>
                <c:pt idx="2">
                  <c:v>Q2 2557</c:v>
                </c:pt>
                <c:pt idx="3">
                  <c:v>Q2 2558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4645</c:v>
                </c:pt>
                <c:pt idx="1">
                  <c:v>4611</c:v>
                </c:pt>
                <c:pt idx="2">
                  <c:v>2000</c:v>
                </c:pt>
                <c:pt idx="3">
                  <c:v>2041</c:v>
                </c:pt>
              </c:numCache>
            </c:numRef>
          </c:val>
        </c:ser>
        <c:dLbls/>
        <c:gapWidth val="120"/>
        <c:axId val="123536128"/>
        <c:axId val="123537664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มูลค่าเงินลงทุนของโรงงาน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squar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th-TH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2556</c:v>
                </c:pt>
                <c:pt idx="1">
                  <c:v>2557</c:v>
                </c:pt>
                <c:pt idx="2">
                  <c:v>Q2 2557</c:v>
                </c:pt>
                <c:pt idx="3">
                  <c:v>Q2 2558</c:v>
                </c:pt>
              </c:strCache>
            </c:strRef>
          </c:cat>
          <c:val>
            <c:numRef>
              <c:f>Sheet1!$C$2:$C$5</c:f>
              <c:numCache>
                <c:formatCode>_-* #,##0.00_-;\-* #,##0.00_-;_-* "-"??_-;_-@_-</c:formatCode>
                <c:ptCount val="4"/>
                <c:pt idx="0">
                  <c:v>380.24599999999953</c:v>
                </c:pt>
                <c:pt idx="1">
                  <c:v>375.69499999999999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squar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th-TH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2556</c:v>
                </c:pt>
                <c:pt idx="1">
                  <c:v>2557</c:v>
                </c:pt>
                <c:pt idx="2">
                  <c:v>Q2 2557</c:v>
                </c:pt>
                <c:pt idx="3">
                  <c:v>Q2 2558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2" formatCode="_-* #,##0.00_-;\-* #,##0.00_-;_-* &quot;-&quot;??_-;_-@_-">
                  <c:v>171.126</c:v>
                </c:pt>
                <c:pt idx="3">
                  <c:v>171.136</c:v>
                </c:pt>
              </c:numCache>
            </c:numRef>
          </c:val>
        </c:ser>
        <c:dLbls/>
        <c:marker val="1"/>
        <c:axId val="123545088"/>
        <c:axId val="123543552"/>
      </c:lineChart>
      <c:catAx>
        <c:axId val="1235361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="1"/>
            </a:pPr>
            <a:endParaRPr lang="th-TH"/>
          </a:p>
        </c:txPr>
        <c:crossAx val="123537664"/>
        <c:crosses val="autoZero"/>
        <c:auto val="1"/>
        <c:lblAlgn val="ctr"/>
        <c:lblOffset val="0"/>
      </c:catAx>
      <c:valAx>
        <c:axId val="123537664"/>
        <c:scaling>
          <c:orientation val="minMax"/>
          <c:max val="6000"/>
        </c:scaling>
        <c:axPos val="l"/>
        <c:majorGridlines>
          <c:spPr>
            <a:ln>
              <a:noFill/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800" b="1"/>
            </a:pPr>
            <a:endParaRPr lang="th-TH"/>
          </a:p>
        </c:txPr>
        <c:crossAx val="123536128"/>
        <c:crosses val="autoZero"/>
        <c:crossBetween val="between"/>
        <c:majorUnit val="1500"/>
      </c:valAx>
      <c:valAx>
        <c:axId val="123543552"/>
        <c:scaling>
          <c:orientation val="minMax"/>
          <c:max val="400"/>
        </c:scaling>
        <c:axPos val="r"/>
        <c:numFmt formatCode="#,##0" sourceLinked="0"/>
        <c:tickLblPos val="nextTo"/>
        <c:txPr>
          <a:bodyPr/>
          <a:lstStyle/>
          <a:p>
            <a:pPr>
              <a:defRPr sz="800" b="1"/>
            </a:pPr>
            <a:endParaRPr lang="th-TH"/>
          </a:p>
        </c:txPr>
        <c:crossAx val="123545088"/>
        <c:crosses val="max"/>
        <c:crossBetween val="between"/>
        <c:majorUnit val="100"/>
      </c:valAx>
      <c:catAx>
        <c:axId val="123545088"/>
        <c:scaling>
          <c:orientation val="minMax"/>
        </c:scaling>
        <c:delete val="1"/>
        <c:axPos val="b"/>
        <c:numFmt formatCode="General" sourceLinked="1"/>
        <c:tickLblPos val="none"/>
        <c:crossAx val="123543552"/>
        <c:crosses val="autoZero"/>
        <c:auto val="1"/>
        <c:lblAlgn val="ctr"/>
        <c:lblOffset val="100"/>
      </c:cat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8.626258804817849E-3"/>
          <c:y val="0.87448101851852256"/>
          <c:w val="0.99137374119518196"/>
          <c:h val="6.6722685185185232E-2"/>
        </c:manualLayout>
      </c:layout>
      <c:txPr>
        <a:bodyPr/>
        <a:lstStyle/>
        <a:p>
          <a:pPr>
            <a:defRPr sz="800" b="1"/>
          </a:pPr>
          <a:endParaRPr lang="th-TH"/>
        </a:p>
      </c:txPr>
    </c:legend>
    <c:plotVisOnly val="1"/>
    <c:dispBlanksAs val="gap"/>
  </c:chart>
  <c:txPr>
    <a:bodyPr/>
    <a:lstStyle/>
    <a:p>
      <a:pPr>
        <a:defRPr sz="10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>
        <c:manualLayout>
          <c:layoutTarget val="inner"/>
          <c:xMode val="edge"/>
          <c:yMode val="edge"/>
          <c:x val="0.12551047190343101"/>
          <c:y val="6.4675925925925901E-2"/>
          <c:w val="0.76372821595557583"/>
          <c:h val="0.6299347222222220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จำนวนโครงการที่ได้รับ BOI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th-TH"/>
                </a:p>
              </c:txPr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h-TH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2556</c:v>
                </c:pt>
                <c:pt idx="1">
                  <c:v>2557</c:v>
                </c:pt>
                <c:pt idx="2">
                  <c:v>Q2 2557</c:v>
                </c:pt>
                <c:pt idx="3">
                  <c:v>Q2 2558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2014</c:v>
                </c:pt>
                <c:pt idx="1">
                  <c:v>1662</c:v>
                </c:pt>
                <c:pt idx="2">
                  <c:v>744</c:v>
                </c:pt>
                <c:pt idx="3">
                  <c:v>1254</c:v>
                </c:pt>
              </c:numCache>
            </c:numRef>
          </c:val>
        </c:ser>
        <c:dLbls/>
        <c:gapWidth val="120"/>
        <c:axId val="123837440"/>
        <c:axId val="123859712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มูลค่าการลงทุนรวมของกิจการที่ได้รับ BOI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squar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2556</c:v>
                </c:pt>
                <c:pt idx="1">
                  <c:v>2557</c:v>
                </c:pt>
                <c:pt idx="2">
                  <c:v>Q2 2557</c:v>
                </c:pt>
                <c:pt idx="3">
                  <c:v>Q2 2558</c:v>
                </c:pt>
              </c:strCache>
            </c:strRef>
          </c:cat>
          <c:val>
            <c:numRef>
              <c:f>Sheet1!$C$2:$C$5</c:f>
              <c:numCache>
                <c:formatCode>_-* #,##0.00_-;\-* #,##0.00_-;_-* "-"??_-;_-@_-</c:formatCode>
                <c:ptCount val="4"/>
                <c:pt idx="0">
                  <c:v>1026.43</c:v>
                </c:pt>
                <c:pt idx="1">
                  <c:v>724.74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squar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th-TH" smtClean="0"/>
                      <a:t>1</a:t>
                    </a:r>
                    <a:r>
                      <a:rPr lang="en-US" smtClean="0"/>
                      <a:t>85.40 </a:t>
                    </a:r>
                    <a:endParaRPr lang="en-US" dirty="0"/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th-TH" smtClean="0"/>
                      <a:t>4</a:t>
                    </a:r>
                    <a:r>
                      <a:rPr lang="en-US" smtClean="0"/>
                      <a:t>12.69</a:t>
                    </a:r>
                    <a:endParaRPr lang="en-US"/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2556</c:v>
                </c:pt>
                <c:pt idx="1">
                  <c:v>2557</c:v>
                </c:pt>
                <c:pt idx="2">
                  <c:v>Q2 2557</c:v>
                </c:pt>
                <c:pt idx="3">
                  <c:v>Q2 2558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2" formatCode="_-* #,##0.00_-;\-* #,##0.00_-;_-* &quot;-&quot;??_-;_-@_-">
                  <c:v>285.39999999999969</c:v>
                </c:pt>
                <c:pt idx="3">
                  <c:v>512.69000000000005</c:v>
                </c:pt>
              </c:numCache>
            </c:numRef>
          </c:val>
        </c:ser>
        <c:dLbls/>
        <c:marker val="1"/>
        <c:axId val="2691072"/>
        <c:axId val="123861248"/>
      </c:lineChart>
      <c:catAx>
        <c:axId val="123837440"/>
        <c:scaling>
          <c:orientation val="minMax"/>
        </c:scaling>
        <c:axPos val="b"/>
        <c:numFmt formatCode="General" sourceLinked="0"/>
        <c:tickLblPos val="nextTo"/>
        <c:crossAx val="123859712"/>
        <c:crosses val="autoZero"/>
        <c:auto val="1"/>
        <c:lblAlgn val="ctr"/>
        <c:lblOffset val="0"/>
      </c:catAx>
      <c:valAx>
        <c:axId val="123859712"/>
        <c:scaling>
          <c:orientation val="minMax"/>
          <c:max val="3500"/>
        </c:scaling>
        <c:axPos val="l"/>
        <c:majorGridlines>
          <c:spPr>
            <a:ln>
              <a:noFill/>
            </a:ln>
          </c:spPr>
        </c:majorGridlines>
        <c:numFmt formatCode="#,##0" sourceLinked="0"/>
        <c:tickLblPos val="nextTo"/>
        <c:crossAx val="123837440"/>
        <c:crosses val="autoZero"/>
        <c:crossBetween val="between"/>
        <c:majorUnit val="500"/>
      </c:valAx>
      <c:valAx>
        <c:axId val="123861248"/>
        <c:scaling>
          <c:orientation val="minMax"/>
          <c:max val="1200"/>
        </c:scaling>
        <c:axPos val="r"/>
        <c:numFmt formatCode="#,##0" sourceLinked="0"/>
        <c:tickLblPos val="nextTo"/>
        <c:crossAx val="2691072"/>
        <c:crosses val="max"/>
        <c:crossBetween val="between"/>
        <c:majorUnit val="300"/>
      </c:valAx>
      <c:catAx>
        <c:axId val="2691072"/>
        <c:scaling>
          <c:orientation val="minMax"/>
        </c:scaling>
        <c:delete val="1"/>
        <c:axPos val="b"/>
        <c:numFmt formatCode="General" sourceLinked="1"/>
        <c:tickLblPos val="none"/>
        <c:crossAx val="123861248"/>
        <c:crosses val="autoZero"/>
        <c:auto val="1"/>
        <c:lblAlgn val="ctr"/>
        <c:lblOffset val="100"/>
      </c:cat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8.2232421875000017E-2"/>
          <c:y val="0.77882685185185263"/>
          <c:w val="0.88745073784721928"/>
          <c:h val="0.127099074074074"/>
        </c:manualLayout>
      </c:layout>
    </c:legend>
    <c:plotVisOnly val="1"/>
    <c:dispBlanksAs val="gap"/>
  </c:chart>
  <c:txPr>
    <a:bodyPr/>
    <a:lstStyle/>
    <a:p>
      <a:pPr>
        <a:defRPr sz="800" b="1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plotArea>
      <c:layout>
        <c:manualLayout>
          <c:layoutTarget val="inner"/>
          <c:xMode val="edge"/>
          <c:yMode val="edge"/>
          <c:x val="0.13778225279065201"/>
          <c:y val="6.6859955911673999E-2"/>
          <c:w val="0.82819238625920999"/>
          <c:h val="0.73059457979690157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รายได้ตามสัญญา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th-TH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2558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0.85050000000000003</c:v>
                </c:pt>
                <c:pt idx="1">
                  <c:v>0.86550000000000005</c:v>
                </c:pt>
                <c:pt idx="2">
                  <c:v>0.84519999999999995</c:v>
                </c:pt>
                <c:pt idx="3">
                  <c:v>0.83130000000000004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รายได้จากการให้บริการ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th-TH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2558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0.14950000000000024</c:v>
                </c:pt>
                <c:pt idx="1">
                  <c:v>0.13450000000000001</c:v>
                </c:pt>
                <c:pt idx="2">
                  <c:v>0.15480000000000024</c:v>
                </c:pt>
                <c:pt idx="3">
                  <c:v>0.16869999999999999</c:v>
                </c:pt>
              </c:numCache>
            </c:numRef>
          </c:val>
        </c:ser>
        <c:dLbls/>
        <c:gapWidth val="100"/>
        <c:overlap val="100"/>
        <c:axId val="124168064"/>
        <c:axId val="124169600"/>
      </c:barChart>
      <c:catAx>
        <c:axId val="124168064"/>
        <c:scaling>
          <c:orientation val="minMax"/>
        </c:scaling>
        <c:axPos val="b"/>
        <c:numFmt formatCode="General" sourceLinked="1"/>
        <c:majorTickMark val="in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800" b="1"/>
            </a:pPr>
            <a:endParaRPr lang="th-TH"/>
          </a:p>
        </c:txPr>
        <c:crossAx val="124169600"/>
        <c:crosses val="autoZero"/>
        <c:auto val="1"/>
        <c:lblAlgn val="ctr"/>
        <c:lblOffset val="0"/>
      </c:catAx>
      <c:valAx>
        <c:axId val="124169600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800" b="1"/>
            </a:pPr>
            <a:endParaRPr lang="th-TH"/>
          </a:p>
        </c:txPr>
        <c:crossAx val="124168064"/>
        <c:crosses val="autoZero"/>
        <c:crossBetween val="between"/>
        <c:majorUnit val="0.2"/>
      </c:valAx>
    </c:plotArea>
    <c:legend>
      <c:legendPos val="b"/>
      <c:txPr>
        <a:bodyPr/>
        <a:lstStyle/>
        <a:p>
          <a:pPr>
            <a:defRPr sz="800" b="1"/>
          </a:pPr>
          <a:endParaRPr lang="th-TH"/>
        </a:p>
      </c:txPr>
    </c:legend>
    <c:plotVisOnly val="1"/>
    <c:dispBlanksAs val="gap"/>
  </c:chart>
  <c:txPr>
    <a:bodyPr/>
    <a:lstStyle/>
    <a:p>
      <a:pPr>
        <a:defRPr sz="105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>
        <c:manualLayout>
          <c:layoutTarget val="inner"/>
          <c:xMode val="edge"/>
          <c:yMode val="edge"/>
          <c:x val="0.12450725498935312"/>
          <c:y val="6.1741367727594067E-2"/>
          <c:w val="0.85662482048235522"/>
          <c:h val="0.7566586414173226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25511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Pt>
            <c:idx val="3"/>
            <c:spPr>
              <a:solidFill>
                <a:schemeClr val="bg1">
                  <a:lumMod val="75000"/>
                </a:schemeClr>
              </a:solidFill>
              <a:ln w="25511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  <a:ln w="25511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1"/>
              <c:layout>
                <c:manualLayout>
                  <c:x val="-9.2621205368197748E-3"/>
                  <c:y val="5.677920396936680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9M 2557</c:v>
                </c:pt>
                <c:pt idx="4">
                  <c:v>9M 2558</c:v>
                </c:pt>
              </c:strCache>
            </c:strRef>
          </c:cat>
          <c:val>
            <c:numRef>
              <c:f>Sheet1!$B$2:$F$2</c:f>
              <c:numCache>
                <c:formatCode>0.00</c:formatCode>
                <c:ptCount val="5"/>
                <c:pt idx="0">
                  <c:v>859.75</c:v>
                </c:pt>
                <c:pt idx="1">
                  <c:v>981.12</c:v>
                </c:pt>
                <c:pt idx="2">
                  <c:v>813.3</c:v>
                </c:pt>
                <c:pt idx="3">
                  <c:v>576.88</c:v>
                </c:pt>
                <c:pt idx="4">
                  <c:v>548.25</c:v>
                </c:pt>
              </c:numCache>
            </c:numRef>
          </c:val>
        </c:ser>
        <c:dLbls>
          <c:showVal val="1"/>
        </c:dLbls>
        <c:gapWidth val="115"/>
        <c:axId val="124194816"/>
        <c:axId val="124196352"/>
      </c:barChart>
      <c:catAx>
        <c:axId val="124194816"/>
        <c:scaling>
          <c:orientation val="minMax"/>
        </c:scaling>
        <c:axPos val="b"/>
        <c:numFmt formatCode="General" sourceLinked="1"/>
        <c:majorTickMark val="in"/>
        <c:tickLblPos val="nextTo"/>
        <c:spPr>
          <a:ln w="952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24196352"/>
        <c:crossesAt val="-5"/>
        <c:auto val="1"/>
        <c:lblAlgn val="ctr"/>
        <c:lblOffset val="100"/>
        <c:tickLblSkip val="1"/>
        <c:tickMarkSkip val="1"/>
      </c:catAx>
      <c:valAx>
        <c:axId val="124196352"/>
        <c:scaling>
          <c:orientation val="minMax"/>
        </c:scaling>
        <c:axPos val="l"/>
        <c:majorGridlines>
          <c:spPr>
            <a:ln w="12755">
              <a:noFill/>
              <a:prstDash val="solid"/>
            </a:ln>
          </c:spPr>
        </c:majorGridlines>
        <c:numFmt formatCode="#,##0" sourceLinked="0"/>
        <c:tickLblPos val="nextTo"/>
        <c:spPr>
          <a:ln w="952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24194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81" b="1" i="0" u="none" strike="noStrike" baseline="0">
          <a:solidFill>
            <a:schemeClr val="tx1"/>
          </a:solidFill>
          <a:latin typeface="Angsana New"/>
          <a:ea typeface="Angsana New"/>
          <a:cs typeface="Angsana New"/>
        </a:defRPr>
      </a:pPr>
      <a:endParaRPr lang="th-TH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0.7021</cdr:x>
      <cdr:y>0.48038</cdr:y>
    </cdr:from>
    <cdr:to>
      <cdr:x>0.91929</cdr:x>
      <cdr:y>0.57766</cdr:y>
    </cdr:to>
    <cdr:sp macro="" textlink="">
      <cdr:nvSpPr>
        <cdr:cNvPr id="2" name="TextBox 19"/>
        <cdr:cNvSpPr txBox="1"/>
      </cdr:nvSpPr>
      <cdr:spPr>
        <a:xfrm xmlns:a="http://schemas.openxmlformats.org/drawingml/2006/main" rot="371639">
          <a:off x="2835483" y="1063833"/>
          <a:ext cx="877163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th-TH"/>
          </a:defPPr>
          <a:lvl1pPr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Arial" charset="0"/>
              <a:ea typeface="+mn-ea"/>
              <a:cs typeface="Angsana New" pitchFamily="18" charset="-34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Arial" charset="0"/>
              <a:ea typeface="+mn-ea"/>
              <a:cs typeface="Angsana New" pitchFamily="18" charset="-34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Arial" charset="0"/>
              <a:ea typeface="+mn-ea"/>
              <a:cs typeface="Angsana New" pitchFamily="18" charset="-34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Arial" charset="0"/>
              <a:ea typeface="+mn-ea"/>
              <a:cs typeface="Angsana New" pitchFamily="18" charset="-34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Arial" charset="0"/>
              <a:ea typeface="+mn-ea"/>
              <a:cs typeface="Angsana New" pitchFamily="18" charset="-34"/>
            </a:defRPr>
          </a:lvl5pPr>
          <a:lvl6pPr marL="2286000" algn="l" defTabSz="914400" rtl="0" eaLnBrk="1" latinLnBrk="0" hangingPunct="1">
            <a:defRPr sz="2800" kern="1200">
              <a:solidFill>
                <a:schemeClr val="tx1"/>
              </a:solidFill>
              <a:latin typeface="Arial" charset="0"/>
              <a:ea typeface="+mn-ea"/>
              <a:cs typeface="Angsana New" pitchFamily="18" charset="-34"/>
            </a:defRPr>
          </a:lvl6pPr>
          <a:lvl7pPr marL="2743200" algn="l" defTabSz="914400" rtl="0" eaLnBrk="1" latinLnBrk="0" hangingPunct="1">
            <a:defRPr sz="2800" kern="1200">
              <a:solidFill>
                <a:schemeClr val="tx1"/>
              </a:solidFill>
              <a:latin typeface="Arial" charset="0"/>
              <a:ea typeface="+mn-ea"/>
              <a:cs typeface="Angsana New" pitchFamily="18" charset="-34"/>
            </a:defRPr>
          </a:lvl7pPr>
          <a:lvl8pPr marL="3200400" algn="l" defTabSz="914400" rtl="0" eaLnBrk="1" latinLnBrk="0" hangingPunct="1">
            <a:defRPr sz="2800" kern="1200">
              <a:solidFill>
                <a:schemeClr val="tx1"/>
              </a:solidFill>
              <a:latin typeface="Arial" charset="0"/>
              <a:ea typeface="+mn-ea"/>
              <a:cs typeface="Angsana New" pitchFamily="18" charset="-34"/>
            </a:defRPr>
          </a:lvl8pPr>
          <a:lvl9pPr marL="3657600" algn="l" defTabSz="914400" rtl="0" eaLnBrk="1" latinLnBrk="0" hangingPunct="1">
            <a:defRPr sz="2800" kern="1200">
              <a:solidFill>
                <a:schemeClr val="tx1"/>
              </a:solidFill>
              <a:latin typeface="Arial" charset="0"/>
              <a:ea typeface="+mn-ea"/>
              <a:cs typeface="Angsana New" pitchFamily="18" charset="-34"/>
            </a:defRPr>
          </a:lvl9pPr>
        </a:lstStyle>
        <a:p xmlns:a="http://schemas.openxmlformats.org/drawingml/2006/main">
          <a:r>
            <a:rPr lang="en-US" sz="800" b="1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GR = -0.03%</a:t>
          </a:r>
          <a:endParaRPr lang="en-US" sz="800" b="1" dirty="0">
            <a:solidFill>
              <a:sysClr val="windowText" lastClr="0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24F9E-00D1-44F3-9CB3-9173E64E82CB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0EC08-7512-4E5E-9B0B-A240B4DEA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633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2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0294" y="2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fld id="{FD8139F9-E553-4338-B46C-884B3B3A7442}" type="datetimeFigureOut">
              <a:rPr lang="th-TH"/>
              <a:pPr/>
              <a:t>07/02/59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746125"/>
            <a:ext cx="52736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pPr lvl="0"/>
            <a:endParaRPr lang="th-T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64" y="4715406"/>
            <a:ext cx="5438748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30814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50294" y="9430814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BF75779A-2147-4A10-BB72-89BD6FEEC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073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A3360-F6DD-4118-A431-B4EBF396AEB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7829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5779A-2147-4A10-BB72-89BD6FEECA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6679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5779A-2147-4A10-BB72-89BD6FEECA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2997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5779A-2147-4A10-BB72-89BD6FEECA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47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5779A-2147-4A10-BB72-89BD6FEECA7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105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5779A-2147-4A10-BB72-89BD6FEECA7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6334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294" y="9430814"/>
            <a:ext cx="2945862" cy="495872"/>
          </a:xfrm>
          <a:prstGeom prst="rect">
            <a:avLst/>
          </a:prstGeom>
        </p:spPr>
        <p:txBody>
          <a:bodyPr/>
          <a:lstStyle/>
          <a:p>
            <a:fld id="{3FB0E430-6938-4198-B7FB-1C77252F6FC7}" type="slidenum">
              <a:rPr lang="en-US" smtClean="0"/>
              <a:pPr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83187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294" y="9430814"/>
            <a:ext cx="2945862" cy="495872"/>
          </a:xfrm>
          <a:prstGeom prst="rect">
            <a:avLst/>
          </a:prstGeom>
        </p:spPr>
        <p:txBody>
          <a:bodyPr/>
          <a:lstStyle/>
          <a:p>
            <a:fld id="{3FB0E430-6938-4198-B7FB-1C77252F6FC7}" type="slidenum">
              <a:rPr lang="en-US" smtClean="0"/>
              <a:pPr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2437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6200" y="6172200"/>
            <a:ext cx="9645649" cy="60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28A7F-9608-424C-850E-358D1F9D8A04}" type="datetime1">
              <a:rPr lang="th-TH"/>
              <a:pPr>
                <a:defRPr/>
              </a:pPr>
              <a:t>07/02/59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542BA-9BF6-4AFA-A681-F241605CAA22}" type="datetime1">
              <a:rPr lang="th-TH"/>
              <a:pPr>
                <a:defRPr/>
              </a:pPr>
              <a:t>07/02/59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A0B4-02F0-416F-9077-331DB1A248E5}" type="datetime1">
              <a:rPr lang="th-TH"/>
              <a:pPr>
                <a:defRPr/>
              </a:pPr>
              <a:t>07/02/59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3028" y="6416675"/>
            <a:ext cx="22685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5FA12B-0C05-4B4B-BD38-113A0F63B6E9}" type="slidenum">
              <a:rPr lang="en-US"/>
              <a:pPr/>
              <a:t>‹#›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76200"/>
            <a:ext cx="8912225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85775" y="6356358"/>
            <a:ext cx="22685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3E52AD-561D-4EC4-8A52-C74CA76067AF}" type="datetime1">
              <a:rPr lang="th-TH"/>
              <a:pPr>
                <a:defRPr/>
              </a:pPr>
              <a:t>07/02/59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21051" y="6356358"/>
            <a:ext cx="3079750" cy="365125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201"/>
            <a:ext cx="87503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990600"/>
            <a:ext cx="429895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7125" y="990600"/>
            <a:ext cx="429895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37125" y="3771900"/>
            <a:ext cx="429895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85775" y="6356358"/>
            <a:ext cx="22685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E48E67-9568-4ED7-802B-27F94E6CAC90}" type="datetime1">
              <a:rPr lang="th-TH"/>
              <a:pPr>
                <a:defRPr/>
              </a:pPr>
              <a:t>07/02/59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21051" y="6356358"/>
            <a:ext cx="3079750" cy="365125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130425"/>
            <a:ext cx="8264525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913" y="3886200"/>
            <a:ext cx="6804025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775" y="6356350"/>
            <a:ext cx="2268538" cy="365125"/>
          </a:xfrm>
          <a:prstGeom prst="rect">
            <a:avLst/>
          </a:prstGeom>
        </p:spPr>
        <p:txBody>
          <a:bodyPr/>
          <a:lstStyle/>
          <a:p>
            <a:fld id="{0628BB24-25BE-46A1-97FE-A899D0B10663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21050" y="6356350"/>
            <a:ext cx="3079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538" y="6356350"/>
            <a:ext cx="2268537" cy="365125"/>
          </a:xfrm>
          <a:prstGeom prst="rect">
            <a:avLst/>
          </a:prstGeom>
        </p:spPr>
        <p:txBody>
          <a:bodyPr/>
          <a:lstStyle/>
          <a:p>
            <a:fld id="{7ED4376F-4CA9-4872-9036-5E59E44E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74638"/>
            <a:ext cx="8750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600200"/>
            <a:ext cx="8750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775" y="6356350"/>
            <a:ext cx="2268538" cy="365125"/>
          </a:xfrm>
          <a:prstGeom prst="rect">
            <a:avLst/>
          </a:prstGeom>
        </p:spPr>
        <p:txBody>
          <a:bodyPr/>
          <a:lstStyle/>
          <a:p>
            <a:fld id="{0628BB24-25BE-46A1-97FE-A899D0B10663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21050" y="6356350"/>
            <a:ext cx="3079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538" y="6356350"/>
            <a:ext cx="2268537" cy="365125"/>
          </a:xfrm>
          <a:prstGeom prst="rect">
            <a:avLst/>
          </a:prstGeom>
        </p:spPr>
        <p:txBody>
          <a:bodyPr/>
          <a:lstStyle/>
          <a:p>
            <a:fld id="{7ED4376F-4CA9-4872-9036-5E59E44E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406900"/>
            <a:ext cx="8262938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906713"/>
            <a:ext cx="8262938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775" y="6356350"/>
            <a:ext cx="2268538" cy="365125"/>
          </a:xfrm>
          <a:prstGeom prst="rect">
            <a:avLst/>
          </a:prstGeom>
        </p:spPr>
        <p:txBody>
          <a:bodyPr/>
          <a:lstStyle/>
          <a:p>
            <a:fld id="{0628BB24-25BE-46A1-97FE-A899D0B10663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21050" y="6356350"/>
            <a:ext cx="3079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538" y="6356350"/>
            <a:ext cx="2268537" cy="365125"/>
          </a:xfrm>
          <a:prstGeom prst="rect">
            <a:avLst/>
          </a:prstGeom>
        </p:spPr>
        <p:txBody>
          <a:bodyPr/>
          <a:lstStyle/>
          <a:p>
            <a:fld id="{7ED4376F-4CA9-4872-9036-5E59E44E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74638"/>
            <a:ext cx="8750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600200"/>
            <a:ext cx="4298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125" y="1600200"/>
            <a:ext cx="4298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5775" y="6356350"/>
            <a:ext cx="2268538" cy="365125"/>
          </a:xfrm>
          <a:prstGeom prst="rect">
            <a:avLst/>
          </a:prstGeom>
        </p:spPr>
        <p:txBody>
          <a:bodyPr/>
          <a:lstStyle/>
          <a:p>
            <a:fld id="{0628BB24-25BE-46A1-97FE-A899D0B10663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1050" y="6356350"/>
            <a:ext cx="3079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67538" y="6356350"/>
            <a:ext cx="2268537" cy="365125"/>
          </a:xfrm>
          <a:prstGeom prst="rect">
            <a:avLst/>
          </a:prstGeom>
        </p:spPr>
        <p:txBody>
          <a:bodyPr/>
          <a:lstStyle/>
          <a:p>
            <a:fld id="{7ED4376F-4CA9-4872-9036-5E59E44E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74638"/>
            <a:ext cx="87503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535113"/>
            <a:ext cx="4295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174875"/>
            <a:ext cx="4295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8713" y="1535113"/>
            <a:ext cx="42973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8713" y="2174875"/>
            <a:ext cx="42973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85775" y="6356350"/>
            <a:ext cx="2268538" cy="365125"/>
          </a:xfrm>
          <a:prstGeom prst="rect">
            <a:avLst/>
          </a:prstGeom>
        </p:spPr>
        <p:txBody>
          <a:bodyPr/>
          <a:lstStyle/>
          <a:p>
            <a:fld id="{0628BB24-25BE-46A1-97FE-A899D0B10663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21050" y="6356350"/>
            <a:ext cx="3079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67538" y="6356350"/>
            <a:ext cx="2268537" cy="365125"/>
          </a:xfrm>
          <a:prstGeom prst="rect">
            <a:avLst/>
          </a:prstGeom>
        </p:spPr>
        <p:txBody>
          <a:bodyPr/>
          <a:lstStyle/>
          <a:p>
            <a:fld id="{7ED4376F-4CA9-4872-9036-5E59E44E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5" y="3886200"/>
            <a:ext cx="64007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74638"/>
            <a:ext cx="8750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85775" y="6356350"/>
            <a:ext cx="2268538" cy="365125"/>
          </a:xfrm>
          <a:prstGeom prst="rect">
            <a:avLst/>
          </a:prstGeom>
        </p:spPr>
        <p:txBody>
          <a:bodyPr/>
          <a:lstStyle/>
          <a:p>
            <a:fld id="{0628BB24-25BE-46A1-97FE-A899D0B10663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21050" y="6356350"/>
            <a:ext cx="3079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67538" y="6356350"/>
            <a:ext cx="2268537" cy="365125"/>
          </a:xfrm>
          <a:prstGeom prst="rect">
            <a:avLst/>
          </a:prstGeom>
        </p:spPr>
        <p:txBody>
          <a:bodyPr/>
          <a:lstStyle/>
          <a:p>
            <a:fld id="{7ED4376F-4CA9-4872-9036-5E59E44E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5775" y="6356350"/>
            <a:ext cx="2268538" cy="365125"/>
          </a:xfrm>
          <a:prstGeom prst="rect">
            <a:avLst/>
          </a:prstGeom>
        </p:spPr>
        <p:txBody>
          <a:bodyPr/>
          <a:lstStyle/>
          <a:p>
            <a:fld id="{0628BB24-25BE-46A1-97FE-A899D0B10663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21050" y="6356350"/>
            <a:ext cx="3079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7538" y="6356350"/>
            <a:ext cx="2268537" cy="365125"/>
          </a:xfrm>
          <a:prstGeom prst="rect">
            <a:avLst/>
          </a:prstGeom>
        </p:spPr>
        <p:txBody>
          <a:bodyPr/>
          <a:lstStyle/>
          <a:p>
            <a:fld id="{7ED4376F-4CA9-4872-9036-5E59E44E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73050"/>
            <a:ext cx="31988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73050"/>
            <a:ext cx="54356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435100"/>
            <a:ext cx="31988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5775" y="6356350"/>
            <a:ext cx="2268538" cy="365125"/>
          </a:xfrm>
          <a:prstGeom prst="rect">
            <a:avLst/>
          </a:prstGeom>
        </p:spPr>
        <p:txBody>
          <a:bodyPr/>
          <a:lstStyle/>
          <a:p>
            <a:fld id="{0628BB24-25BE-46A1-97FE-A899D0B10663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1050" y="6356350"/>
            <a:ext cx="3079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67538" y="6356350"/>
            <a:ext cx="2268537" cy="365125"/>
          </a:xfrm>
          <a:prstGeom prst="rect">
            <a:avLst/>
          </a:prstGeom>
        </p:spPr>
        <p:txBody>
          <a:bodyPr/>
          <a:lstStyle/>
          <a:p>
            <a:fld id="{7ED4376F-4CA9-4872-9036-5E59E44E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800600"/>
            <a:ext cx="583406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612775"/>
            <a:ext cx="583406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367338"/>
            <a:ext cx="583406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5775" y="6356350"/>
            <a:ext cx="2268538" cy="365125"/>
          </a:xfrm>
          <a:prstGeom prst="rect">
            <a:avLst/>
          </a:prstGeom>
        </p:spPr>
        <p:txBody>
          <a:bodyPr/>
          <a:lstStyle/>
          <a:p>
            <a:fld id="{0628BB24-25BE-46A1-97FE-A899D0B10663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1050" y="6356350"/>
            <a:ext cx="3079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67538" y="6356350"/>
            <a:ext cx="2268537" cy="365125"/>
          </a:xfrm>
          <a:prstGeom prst="rect">
            <a:avLst/>
          </a:prstGeom>
        </p:spPr>
        <p:txBody>
          <a:bodyPr/>
          <a:lstStyle/>
          <a:p>
            <a:fld id="{7ED4376F-4CA9-4872-9036-5E59E44E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74638"/>
            <a:ext cx="8750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600200"/>
            <a:ext cx="8750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775" y="6356350"/>
            <a:ext cx="2268538" cy="365125"/>
          </a:xfrm>
          <a:prstGeom prst="rect">
            <a:avLst/>
          </a:prstGeom>
        </p:spPr>
        <p:txBody>
          <a:bodyPr/>
          <a:lstStyle/>
          <a:p>
            <a:fld id="{0628BB24-25BE-46A1-97FE-A899D0B10663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21050" y="6356350"/>
            <a:ext cx="3079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538" y="6356350"/>
            <a:ext cx="2268537" cy="365125"/>
          </a:xfrm>
          <a:prstGeom prst="rect">
            <a:avLst/>
          </a:prstGeom>
        </p:spPr>
        <p:txBody>
          <a:bodyPr/>
          <a:lstStyle/>
          <a:p>
            <a:fld id="{7ED4376F-4CA9-4872-9036-5E59E44E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274638"/>
            <a:ext cx="2187575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74638"/>
            <a:ext cx="641032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775" y="6356350"/>
            <a:ext cx="2268538" cy="365125"/>
          </a:xfrm>
          <a:prstGeom prst="rect">
            <a:avLst/>
          </a:prstGeom>
        </p:spPr>
        <p:txBody>
          <a:bodyPr/>
          <a:lstStyle/>
          <a:p>
            <a:fld id="{0628BB24-25BE-46A1-97FE-A899D0B10663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21050" y="6356350"/>
            <a:ext cx="3079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538" y="6356350"/>
            <a:ext cx="2268537" cy="365125"/>
          </a:xfrm>
          <a:prstGeom prst="rect">
            <a:avLst/>
          </a:prstGeom>
        </p:spPr>
        <p:txBody>
          <a:bodyPr/>
          <a:lstStyle/>
          <a:p>
            <a:fld id="{7ED4376F-4CA9-4872-9036-5E59E44E6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130425"/>
            <a:ext cx="82645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913" y="3886200"/>
            <a:ext cx="68040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F764-728C-4A94-A2E9-6CC2483F624E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BF53-3805-4CF4-B412-628B138CA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906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F764-728C-4A94-A2E9-6CC2483F624E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BF53-3805-4CF4-B412-628B138CA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71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406900"/>
            <a:ext cx="82629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906713"/>
            <a:ext cx="826293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F764-728C-4A94-A2E9-6CC2483F624E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BF53-3805-4CF4-B412-628B138CA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42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600200"/>
            <a:ext cx="429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125" y="1600200"/>
            <a:ext cx="429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F764-728C-4A94-A2E9-6CC2483F624E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BF53-3805-4CF4-B412-628B138CA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286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4" y="152400"/>
            <a:ext cx="8839200" cy="563562"/>
          </a:xfrm>
        </p:spPr>
        <p:txBody>
          <a:bodyPr/>
          <a:lstStyle>
            <a:lvl1pPr>
              <a:tabLst/>
              <a:defRPr sz="22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4" y="854075"/>
            <a:ext cx="88392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840C4-93A9-4410-9EFE-EC189CC12895}" type="datetime1">
              <a:rPr lang="th-TH"/>
              <a:pPr>
                <a:defRPr/>
              </a:pPr>
              <a:t>07/02/59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535113"/>
            <a:ext cx="4295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174875"/>
            <a:ext cx="4295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8713" y="1535113"/>
            <a:ext cx="42973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8713" y="2174875"/>
            <a:ext cx="42973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F764-728C-4A94-A2E9-6CC2483F624E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BF53-3805-4CF4-B412-628B138CA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13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F764-728C-4A94-A2E9-6CC2483F624E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BF53-3805-4CF4-B412-628B138CA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5303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F764-728C-4A94-A2E9-6CC2483F624E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BF53-3805-4CF4-B412-628B138CA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7499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73050"/>
            <a:ext cx="31988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73050"/>
            <a:ext cx="5435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435100"/>
            <a:ext cx="31988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F764-728C-4A94-A2E9-6CC2483F624E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BF53-3805-4CF4-B412-628B138CA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19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800600"/>
            <a:ext cx="583406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612775"/>
            <a:ext cx="583406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367338"/>
            <a:ext cx="583406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F764-728C-4A94-A2E9-6CC2483F624E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BF53-3805-4CF4-B412-628B138CA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385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F764-728C-4A94-A2E9-6CC2483F624E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BF53-3805-4CF4-B412-628B138CA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727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274638"/>
            <a:ext cx="2187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74638"/>
            <a:ext cx="6410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F764-728C-4A94-A2E9-6CC2483F624E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BF53-3805-4CF4-B412-628B138CA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39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86C26-90A1-4F76-89B9-9988598DD7F3}" type="datetime1">
              <a:rPr lang="th-TH"/>
              <a:pPr>
                <a:defRPr/>
              </a:pPr>
              <a:t>07/02/59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4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95437-F063-4948-B25B-2A874D7DA9AE}" type="datetime1">
              <a:rPr lang="th-TH"/>
              <a:pPr>
                <a:defRPr/>
              </a:pPr>
              <a:t>07/02/59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79464-EEC4-4E39-AC07-1F702EEE4825}" type="datetime1">
              <a:rPr lang="th-TH"/>
              <a:pPr>
                <a:defRPr/>
              </a:pPr>
              <a:t>07/02/59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2091-585C-4B39-8948-014389F7570D}" type="datetime1">
              <a:rPr lang="th-TH"/>
              <a:pPr>
                <a:defRPr/>
              </a:pPr>
              <a:t>07/02/59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06A47-5BA4-402C-809F-2B829FF069C0}" type="datetime1">
              <a:rPr lang="th-TH"/>
              <a:pPr>
                <a:defRPr/>
              </a:pPr>
              <a:t>07/02/59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68406-7C15-4353-82FB-079787276AFC}" type="datetime1">
              <a:rPr lang="th-TH"/>
              <a:pPr>
                <a:defRPr/>
              </a:pPr>
              <a:t>07/02/59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76201"/>
            <a:ext cx="87503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776" y="990600"/>
            <a:ext cx="87503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5775" y="6356358"/>
            <a:ext cx="226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4B3B81-EDE2-4887-9A6D-90CBA7BCA2BB}" type="datetime1">
              <a:rPr lang="th-TH"/>
              <a:pPr>
                <a:defRPr/>
              </a:pPr>
              <a:t>07/02/59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1051" y="5943600"/>
            <a:ext cx="3079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561975" y="6280158"/>
            <a:ext cx="22685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8B4B9-2BA0-409A-BF6E-E8A26F3B9933}" type="datetime1">
              <a:rPr kumimoji="0" lang="th-TH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07/02/59</a:t>
            </a:fld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625" y="6419850"/>
            <a:ext cx="2451100" cy="374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43833" y="793170"/>
            <a:ext cx="936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8"/>
          <p:cNvSpPr txBox="1">
            <a:spLocks noGrp="1"/>
          </p:cNvSpPr>
          <p:nvPr/>
        </p:nvSpPr>
        <p:spPr bwMode="auto">
          <a:xfrm>
            <a:off x="4575173" y="6488870"/>
            <a:ext cx="539750" cy="2286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18000" bIns="18000" anchor="ctr"/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th-TH" dirty="0" smtClean="0">
                <a:cs typeface="+mn-cs"/>
              </a:rPr>
              <a:t>-</a:t>
            </a:r>
            <a:fld id="{41F32648-D7DF-4215-89F5-5DDC71E2343A}" type="slidenum">
              <a:rPr lang="en-GB" altLang="th-TH" smtClean="0">
                <a:cs typeface="+mn-cs"/>
              </a:rPr>
              <a:pPr algn="ctr" eaLnBrk="1" hangingPunct="1">
                <a:defRPr/>
              </a:pPr>
              <a:t>‹#›</a:t>
            </a:fld>
            <a:r>
              <a:rPr lang="en-GB" altLang="th-TH" dirty="0" smtClean="0">
                <a:cs typeface="+mn-cs"/>
              </a:rPr>
              <a:t>-</a:t>
            </a:r>
          </a:p>
        </p:txBody>
      </p:sp>
      <p:pic>
        <p:nvPicPr>
          <p:cNvPr id="13" name="Picture 12" descr="APM-logo (ไฟล์ใหญ่).bmp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833" y="6429396"/>
            <a:ext cx="576064" cy="354108"/>
          </a:xfrm>
          <a:prstGeom prst="rect">
            <a:avLst/>
          </a:prstGeom>
        </p:spPr>
      </p:pic>
      <p:pic>
        <p:nvPicPr>
          <p:cNvPr id="14" name="Picture 13" descr="Finansia Syrus outlined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8218511" y="6500834"/>
            <a:ext cx="1228575" cy="2166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6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Browallia New" pitchFamily="34" charset="-34"/>
          <a:ea typeface="+mj-ea"/>
          <a:cs typeface="Browallia New" pitchFamily="34" charset="-34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rowallia New" pitchFamily="34" charset="-34"/>
          <a:cs typeface="Browallia New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rowallia New" pitchFamily="34" charset="-34"/>
          <a:cs typeface="Browallia New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rowallia New" pitchFamily="34" charset="-34"/>
          <a:cs typeface="Browallia New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rowallia New" pitchFamily="34" charset="-34"/>
          <a:cs typeface="Browallia New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rowallia New" pitchFamily="34" charset="-34"/>
          <a:cs typeface="Browallia New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rowallia New" pitchFamily="34" charset="-34"/>
          <a:cs typeface="Browallia New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rowallia New" pitchFamily="34" charset="-34"/>
          <a:cs typeface="Browallia New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rowallia New" pitchFamily="34" charset="-34"/>
          <a:cs typeface="Browallia New" pitchFamily="34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33997" y="3429000"/>
            <a:ext cx="923544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thaifloodprotection.com/wp-content/uploads/2015/01/22.-GETABEC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" t="85" r="18" b="20565"/>
          <a:stretch/>
        </p:blipFill>
        <p:spPr bwMode="auto">
          <a:xfrm>
            <a:off x="277883" y="2584270"/>
            <a:ext cx="3200400" cy="77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thaifloodprotection.com/wp-content/uploads/2015/01/22.-GETABEC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976" r="8836"/>
          <a:stretch/>
        </p:blipFill>
        <p:spPr bwMode="auto">
          <a:xfrm>
            <a:off x="277883" y="3499210"/>
            <a:ext cx="3259067" cy="21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5775" y="274638"/>
            <a:ext cx="8750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600200"/>
            <a:ext cx="8750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5775" y="6356350"/>
            <a:ext cx="226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1F764-728C-4A94-A2E9-6CC2483F624E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1050" y="6356350"/>
            <a:ext cx="3079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7538" y="6356350"/>
            <a:ext cx="226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9BF53-3805-4CF4-B412-628B138CA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040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5" Type="http://schemas.openxmlformats.org/officeDocument/2006/relationships/image" Target="../media/image17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jpeg"/><Relationship Id="rId1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gif"/><Relationship Id="rId11" Type="http://schemas.openxmlformats.org/officeDocument/2006/relationships/image" Target="../media/image17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gif"/><Relationship Id="rId13" Type="http://schemas.openxmlformats.org/officeDocument/2006/relationships/image" Target="../media/image17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12" Type="http://schemas.openxmlformats.org/officeDocument/2006/relationships/image" Target="../media/image6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chart" Target="../charts/char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chart" Target="../charts/char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fss\Desktop\Picture1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56330" y="785794"/>
            <a:ext cx="9023477" cy="54292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Rounded Rectangle 9"/>
          <p:cNvSpPr/>
          <p:nvPr/>
        </p:nvSpPr>
        <p:spPr>
          <a:xfrm rot="16200000">
            <a:off x="4403397" y="-2304288"/>
            <a:ext cx="928693" cy="92520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1001" y="668656"/>
            <a:ext cx="3168004" cy="97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602077" y="2016617"/>
            <a:ext cx="850931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บริษัท </a:t>
            </a:r>
            <a:r>
              <a:rPr lang="th-TH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เจตาแบค </a:t>
            </a: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จำกัด </a:t>
            </a:r>
            <a:r>
              <a:rPr lang="th-TH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(มหาชน</a:t>
            </a: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Getabec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Public Company 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Limited</a:t>
            </a:r>
            <a:endParaRPr lang="en-US" sz="10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  <a:cs typeface="Tahoma" pitchFamily="34" charset="0"/>
            </a:endParaRPr>
          </a:p>
        </p:txBody>
      </p:sp>
      <p:pic>
        <p:nvPicPr>
          <p:cNvPr id="7" name="Picture 24" descr="APM-logo (ไฟล์ใหญ่)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30" y="6054748"/>
            <a:ext cx="110648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85315" y="4988494"/>
            <a:ext cx="2781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18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เอกสารการนำเสนอข้อมูล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56073" y="3180052"/>
            <a:ext cx="8200560" cy="1538545"/>
            <a:chOff x="756073" y="3180052"/>
            <a:chExt cx="8200560" cy="1538545"/>
          </a:xfrm>
        </p:grpSpPr>
        <p:pic>
          <p:nvPicPr>
            <p:cNvPr id="1028" name="Picture 4" descr="https://static.wixstatic.com/media/5fbcfc_c43b1b6288ba540d3775e47cd176e4ff.jpg/v1/fill/w_320,h_247,al_c,q_75,usm_0.50_1.20_0.00/5fbcfc_c43b1b6288ba540d3775e47cd176e4ff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967" y="3199146"/>
              <a:ext cx="1980000" cy="1519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static.wixstatic.com/media/5fbcfc_ae1c0b5984ce4025a5c8ddeaebd42c6f.jpg/v1/fit/w_600,h_449,q_75,usm_0.50_1.20_0.00/5fbcfc_ae1c0b5984ce4025a5c8ddeaebd42c6f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763" y="3196980"/>
              <a:ext cx="1980000" cy="151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s://static.wixstatic.com/media/5fbcfc_4d835eb9cee39d951a6ace8c69e83c7d.jpg/v1/fill/w_307,h_201,al_c,q_75,usm_0.50_1.20_0.00/5fbcfc_4d835eb9cee39d951a6ace8c69e83c7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6633" y="3196980"/>
              <a:ext cx="1980000" cy="151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0" name="Picture 2" descr="https://static.wixstatic.com/media/5fbcfc_f9dae53cb02503d5482225149f3334c6.jpg/v1/fill/w_320,h_247,al_c,q_75,usm_0.50_1.20_0.00/5fbcfc_f9dae53cb02503d5482225149f3334c6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6073" y="3180052"/>
              <a:ext cx="1980000" cy="1519976"/>
            </a:xfrm>
            <a:prstGeom prst="rect">
              <a:avLst/>
            </a:prstGeom>
            <a:noFill/>
          </p:spPr>
        </p:pic>
      </p:grpSp>
      <p:pic>
        <p:nvPicPr>
          <p:cNvPr id="17" name="Picture 16" descr="Finansia Syrus outlin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50784" y="6223137"/>
            <a:ext cx="1980000" cy="3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78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2844701" y="2919941"/>
            <a:ext cx="6645275" cy="97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150000"/>
              </a:lnSpc>
            </a:pPr>
            <a:r>
              <a:rPr lang="th-TH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ส่วนที่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2</a:t>
            </a:r>
            <a:endParaRPr lang="th-TH" sz="20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  <a:cs typeface="Tahoma" pitchFamily="34" charset="0"/>
            </a:endParaRPr>
          </a:p>
          <a:p>
            <a:pPr algn="r">
              <a:lnSpc>
                <a:spcPct val="150000"/>
              </a:lnSpc>
            </a:pPr>
            <a:r>
              <a:rPr lang="th-TH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ลักษณะการประกอบธุรกิจ</a:t>
            </a:r>
            <a:endParaRPr lang="en-GB" sz="22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 rot="5400000">
            <a:off x="7512614" y="4714613"/>
            <a:ext cx="411122" cy="14342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822019" y="4714613"/>
            <a:ext cx="411122" cy="14342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6017" y="201141"/>
            <a:ext cx="9398000" cy="563563"/>
          </a:xfrm>
        </p:spPr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tx1"/>
                </a:solidFill>
                <a:effectLst/>
              </a:rPr>
              <a:t>การประกอบธุรกิจของบริษัทฯ</a:t>
            </a:r>
          </a:p>
        </p:txBody>
      </p:sp>
      <p:sp>
        <p:nvSpPr>
          <p:cNvPr id="50194" name="AutoShape 18" descr="data:image/jpeg;base64,/9j/4AAQSkZJRgABAQAAAQABAAD/2wCEAAkGBhQQEBIUDxISFRQWFBQYFRcTFxQVEBUSFBAWFhMTEhwXGyYeFxsvGRQSIDIsJDMtLyw4FR4yNTwqNScrLSkBCQoKDgwOGg8PGi0jHyU1LCw0LCkzLCkvLCwsLS8vLC8qNCwsLCwpLCwsNCwsKSwsLCwsLCksLCwsLCwsKSwvLP/AABEIAHQAyAMBIgACEQEDEQH/xAAcAAEAAgMBAQEAAAAAAAAAAAAABQcDBggEAQL/xABHEAABAwIDBAUFDQQLAQAAAAABAAIDBBESITEFBkFRBxMiYXEUMkJSoSMzNFNjcnOBgpGxsrNidJKTFyRDVGWjwcLR0tMW/8QAGgEBAAMBAQEAAAAAAAAAAAAAAAIDBQEEBv/EACgRAAIDAAICAQMDBQAAAAAAAAABAgMRBCESMUFRcZEiM7EFEzJhof/aAAwDAQACEQMRAD8AvFERAEREAREQBF+WSh18JBsbGxBseR5HML9IAiIgCIiAIiIAiIgCIiAIiIAiIgCIiAIiIAiIgCIoja+8TILtHbk9UaD5x4KUYObyJCdkYLZPCSqKlsbS57g1o4lantfep0l2w3Y31vTPh6o9qia7aL53YpHX5D0R4BeZalPFUO5dsxr+bKfUOl/006t3lnodoSvppC2+HE05xvGAZPHHx1Vo7n9JMFdhjfaKfTA49l5+Sdx8Dn46qmt7Phkv2fyBRAKlbTGz7kKORKr7fQ6sRUtud0tSU+GKuxSxaB+szB3/ABg9vjorf2btOKpjEkD2vYdHNNx4Hke4rMsqlW+zZquhav0nqREVRcEREAREQBERAEREAREQBERAEREAWKoqWxtLnuDQOJWVV90zVDo6Sncxxa4VAsRkfeZFOuPlJRK7ZuEHJEhtbep0l2w3Y31vTPh6o9qgFrOxd8mvsyos13B+jD871T7PBbMCtuuEYLInzltk7Hs2EX6Y0kgAEk6AZknuWy7I3TvZ1R9TB/vI/AJZbGtbI7VTO15FFJ72fDJfs/kCiF0RvPuFTV7AHsEcjRZkkYAe0DQHg5vcfqsqV3o3KqNnu92bijJ7MrLmN3IH1T3H2qiu+Nn+mei7izq79ogVJ7A3knoZMdM8t9ZpzjeOT28fxCjF7NmbJkqHWibfm45Mb4lXNJrGedScXqLw3P6SoK7Cx9oZ/Ucey8/JO4+Bz8dVuCqHdTdqOnmhPnydYztEadoeYOH4q3ll8ipVtZ8m1xL3bF78HwusvmMcwqe6bnf1qm+hd+qVrFBuLWz0wqIYw6IhxFntxkNJBs2975Fdjx04qTlmnJ8pqbgo7h0UvhKpToq3umjq46Z73PhluAHEnA8NJaWX0GViNM1M9N22LNp6dp1Jlf4Dsx+0vP2VF0NWeBNcmLqdhaQcOa+rm/cvbHktfTyE9nGGv5YJOw6/33+pdE11a2GJ8khsxjXOcf2Wi5XLaXW0vZKi9Wxb9YZXvDQS4gAak5AeKw0+0I5DaOSNx5Nc1x9hVAbb3iqtr1IYMRDnWigaew0cL8CbZknv0C+bc3GrNnMbNI0Btx24nXLHHS5Fi3xVq4y9SljKHzH24x1L5OiF+cY5haT0W74ProHxznFNCW3dxfG6+Fx77gg/VzVNyUz5qt0ceb3zua0E2Bc6UgC50UIcduTTeYWWcpRjGUVunTWMcwvoKob+ijaPxTP5rP8AlWr0e7Flo6FkVQ0NkD5CQHBws55IzHco2VxitUtJ1Wzm8lHDZURFQegKuum74FB+8D9GRWKq66bvgUH7wP0ZFdR+4jz8n9qRTCmNi7yyU9mntx+qeHzDw/BQ6LYMA6F3JrqSeLHSvxPt28dhM08i30R4ZHmVs65boNoSQSNkge5j26OabHw7x3FW5ud0uMmwxV+GOTQSjKFx/b9Q+zwWdfRLfJdmvxuTDFBrP4LIWKpp2SMc2VrXMIs5rgC0jjcHJYK7ascLQ57hn5oGZd83mtP2tvBJPceaz1Rx+ceP4KqqiVnrpfUuv5MKlj7f0NY29uJSCpvTPf1eeKMZsDuUbyb4defcV76embG0NjaGtGgGiyItiMfFYYE5eT3MPTs336L6Rn5wrHVcbN9+i+kZ+cKx1nc32jW/p3+Mim+m/wCFU30Lv1SoLZXSXU01IKWEQhoDgHEEyDESSfOtfM8FO9N5/rVN9C79UrdOjCmYdl0xLWk9vOwJ99dxXfJRpi2tOeEp3yUXhoPRTupLJVx1L2ObDFchzgQHvLS1oZfXUknTJQ3SDtTyraU5BGFrhEwk9mzOyT4YsRV6bybVFJSTzH0I3EfPtZg/iIXP+627Mm0pzFG5oIa57nPuQACBnbO5Ll2qfm3ZLrOiN9f9uMao972Z99qCCGoaKSWOSMwx5xuBAe1uB97aEluL7Ss3am2DVbuPlBu4wNa/nibI1kl/uJ+taLvL0Xz0NO6d8sT2tLQ4MD8QDja+Y0uQtg6JahtVSVlDKciC4c8ErcD7eDg0/aXbMcFJPcYq8o2Sg1nkiL6Fo2mvkLrYhA7BfmZGB1vqPtVybSEXVP8AKcHVWu/rLdXhGfavlZc91FNVbGrQT2ZGE4HWvHKzQkes0jUajxUjvT0nVFfD1JYyJhtjDC4l9jcAk6NvnZRtpdk1KL6O03xqrcJLtFwbAfQF7/IPJcWEY+owYsN8sWHhdc+y4/KndTi6zrnYMF8ePrThw2zvdW10QbryU0Us87Sx02EMa4WcI23OIjhcn2Dmqn8vMFYZWYS6OdzwHeaS2UkA2OilQslJJ6c5LbhByWE7fbP+Jf5ytno66/yBnlnW9bjkv12LrLYzhviztZV1/TbV/FUv8Mn/AKKy9xd4X19G2eZrGuLpBZlw2zXkDUkqq9S8e0l9i7jOHn+mTf3NgREXiNAKP25sGGtiMVSzE29xwc11iA5h4HMqQRdTztHGk1jKH3x6MZ6LFJDeaAZ4gPdGD5Ro4d4y52WlrqxaBvj0URVOKSkwwzalukMh7wPMPePuXuq5XxP8mZfwvmv8FJIvXtTZMtLIY6iNzHjg7iObTo4d4XkXvT30ZrTTxkxsfeeWns0kvjGWFx80fsH0fDRbzs3a0dQ28Tr82nJ7fEKrlkp6l0bg6Nxa4aEarqeEWtLYWWmpXSODY2lx5D8TyC13dTemKeRsdY8Qk/2luw48jwYe85K5KChjiYBEAAc76l3eTxVF3IVfSXZ6ePxXb23iIvY+67YrPl7TxmB6DT3cyp1EWVOcpvZG3XVGtZFHlq9lwzEGaGKQgWBexriByGILNT0zY2hsbWsaNGtAa0eAGQWRFHSeL2YqmlZI0tkY17Tq14Dmm2lwclipNlwwkmGKKMkWJYxrSRyOEZr1ImjF7Mc8DZGlsjWuadWuAc0jvByKwUuyYYnYooYmOta7GMabcrgaZBetE0YjBWUEczcM0bJG8ntDm/cV4qPdelhdiipoGuGhbG3EPA2yUoia/Q8U+8Cj3bvUxNzTU9zr7lHe519FSCIm0Gk/ZHf/ADlL/daf+VH/ANV66SjZC3BExjG5nCxoa25NybDJZkTWwkl6CIi4dCIiAIiICN27u9BWx9XUxhw4HR7TzYdQVTG+HRlPQ4pIrzQDPEB7owfKNHDvGXgr5RXV3Sr9ejz3ceFq79/U5TRXZvj0URVOKWjwwzalukLz3geYe8Zd3FU9tTZMtLIY6iN0bxwdxHNp0cO8LTrujZ6Me6idT79fU8i2zdDpGnoCGH3WD4txzaPknej4aeC1NFOUVJYyuE5QexZ0tu9vTT18eOmfe3nMOUjDye3/AF0Usuat0Kh0dfSljnNJniaS0kEtdI0OabaghdKrKvqVb6NvjXu2OsIiKg9IREQBERAEREAREQBERAEREAREQBERAEREAUbt3d6Ctj6upjDhwOj2nmw6gqSRdTa7RxpNYyht8OjKehxSRXmgGeID3Rg+UaOHeMvBaYurFX++PRRFU4paPDDNmS3SF57wPMPeMu7ivdVyvif5My/hfNf4Km3X+HUn7xD+q1dMrnHZeyZaXaVLHURuY8VEOTuI65ubTo4d4XRyjy3rWFnBTSkmERF4jQCIiAIiIAiIgCIiAIiIAiIgCIiAIiIAiIgCIiAIiIDx7Q2RFUYDNG1xje17CfOY9pBBadRmB4r2IiacwIiIdCIiAIiIAiIgCIiAIiIAiIgP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6" name="AutoShape 20" descr="data:image/jpeg;base64,/9j/4AAQSkZJRgABAQAAAQABAAD/2wCEAAkGBhQQEBIUDxISFRQWFBQYFRcTFxQVEBUSFBAWFhMTEhwXGyYeFxsvGRQSIDIsJDMtLyw4FR4yNTwqNScrLSkBCQoKDgwOGg8PGi0jHyU1LCw0LCkzLCkvLCwsLS8vLC8qNCwsLCwpLCwsNCwsKSwsLCwsLCksLCwsLCwsKSwvLP/AABEIAHQAyAMBIgACEQEDEQH/xAAcAAEAAgMBAQEAAAAAAAAAAAAABQcDBggEAQL/xABHEAABAwIDBAUFDQQLAQAAAAABAAIDBBESITEFBkFRBxMiYXEUMkJSoSMzNFNjcnOBgpGxsrNidJKTFyRDVGWjwcLR0tMW/8QAGgEBAAMBAQEAAAAAAAAAAAAAAAIDBQEEBv/EACgRAAIDAAICAQMDBQAAAAAAAAABAgMRBCESMUFRcZEiM7EFEzJhof/aAAwDAQACEQMRAD8AvFERAEREAREQBF+WSh18JBsbGxBseR5HML9IAiIgCIiAIiIAiIgCIiAIiIAiIgCIiAIiIAiIgCIoja+8TILtHbk9UaD5x4KUYObyJCdkYLZPCSqKlsbS57g1o4lantfep0l2w3Y31vTPh6o9qia7aL53YpHX5D0R4BeZalPFUO5dsxr+bKfUOl/006t3lnodoSvppC2+HE05xvGAZPHHx1Vo7n9JMFdhjfaKfTA49l5+Sdx8Dn46qmt7Phkv2fyBRAKlbTGz7kKORKr7fQ6sRUtud0tSU+GKuxSxaB+szB3/ABg9vjorf2btOKpjEkD2vYdHNNx4Hke4rMsqlW+zZquhav0nqREVRcEREAREQBERAEREAREQBERAEREAWKoqWxtLnuDQOJWVV90zVDo6Sncxxa4VAsRkfeZFOuPlJRK7ZuEHJEhtbep0l2w3Y31vTPh6o9qgFrOxd8mvsyos13B+jD871T7PBbMCtuuEYLInzltk7Hs2EX6Y0kgAEk6AZknuWy7I3TvZ1R9TB/vI/AJZbGtbI7VTO15FFJ72fDJfs/kCiF0RvPuFTV7AHsEcjRZkkYAe0DQHg5vcfqsqV3o3KqNnu92bijJ7MrLmN3IH1T3H2qiu+Nn+mei7izq79ogVJ7A3knoZMdM8t9ZpzjeOT28fxCjF7NmbJkqHWibfm45Mb4lXNJrGedScXqLw3P6SoK7Cx9oZ/Ucey8/JO4+Bz8dVuCqHdTdqOnmhPnydYztEadoeYOH4q3ll8ipVtZ8m1xL3bF78HwusvmMcwqe6bnf1qm+hd+qVrFBuLWz0wqIYw6IhxFntxkNJBs2975Fdjx04qTlmnJ8pqbgo7h0UvhKpToq3umjq46Z73PhluAHEnA8NJaWX0GViNM1M9N22LNp6dp1Jlf4Dsx+0vP2VF0NWeBNcmLqdhaQcOa+rm/cvbHktfTyE9nGGv5YJOw6/33+pdE11a2GJ8khsxjXOcf2Wi5XLaXW0vZKi9Wxb9YZXvDQS4gAak5AeKw0+0I5DaOSNx5Nc1x9hVAbb3iqtr1IYMRDnWigaew0cL8CbZknv0C+bc3GrNnMbNI0Btx24nXLHHS5Fi3xVq4y9SljKHzH24x1L5OiF+cY5haT0W74ProHxznFNCW3dxfG6+Fx77gg/VzVNyUz5qt0ceb3zua0E2Bc6UgC50UIcduTTeYWWcpRjGUVunTWMcwvoKob+ijaPxTP5rP8AlWr0e7Flo6FkVQ0NkD5CQHBws55IzHco2VxitUtJ1Wzm8lHDZURFQegKuum74FB+8D9GRWKq66bvgUH7wP0ZFdR+4jz8n9qRTCmNi7yyU9mntx+qeHzDw/BQ6LYMA6F3JrqSeLHSvxPt28dhM08i30R4ZHmVs65boNoSQSNkge5j26OabHw7x3FW5ud0uMmwxV+GOTQSjKFx/b9Q+zwWdfRLfJdmvxuTDFBrP4LIWKpp2SMc2VrXMIs5rgC0jjcHJYK7ascLQ57hn5oGZd83mtP2tvBJPceaz1Rx+ceP4KqqiVnrpfUuv5MKlj7f0NY29uJSCpvTPf1eeKMZsDuUbyb4defcV76embG0NjaGtGgGiyItiMfFYYE5eT3MPTs336L6Rn5wrHVcbN9+i+kZ+cKx1nc32jW/p3+Mim+m/wCFU30Lv1SoLZXSXU01IKWEQhoDgHEEyDESSfOtfM8FO9N5/rVN9C79UrdOjCmYdl0xLWk9vOwJ99dxXfJRpi2tOeEp3yUXhoPRTupLJVx1L2ObDFchzgQHvLS1oZfXUknTJQ3SDtTyraU5BGFrhEwk9mzOyT4YsRV6bybVFJSTzH0I3EfPtZg/iIXP+627Mm0pzFG5oIa57nPuQACBnbO5Ll2qfm3ZLrOiN9f9uMao972Z99qCCGoaKSWOSMwx5xuBAe1uB97aEluL7Ss3am2DVbuPlBu4wNa/nibI1kl/uJ+taLvL0Xz0NO6d8sT2tLQ4MD8QDja+Y0uQtg6JahtVSVlDKciC4c8ErcD7eDg0/aXbMcFJPcYq8o2Sg1nkiL6Fo2mvkLrYhA7BfmZGB1vqPtVybSEXVP8AKcHVWu/rLdXhGfavlZc91FNVbGrQT2ZGE4HWvHKzQkes0jUajxUjvT0nVFfD1JYyJhtjDC4l9jcAk6NvnZRtpdk1KL6O03xqrcJLtFwbAfQF7/IPJcWEY+owYsN8sWHhdc+y4/KndTi6zrnYMF8ePrThw2zvdW10QbryU0Us87Sx02EMa4WcI23OIjhcn2Dmqn8vMFYZWYS6OdzwHeaS2UkA2OilQslJJ6c5LbhByWE7fbP+Jf5ytno66/yBnlnW9bjkv12LrLYzhviztZV1/TbV/FUv8Mn/AKKy9xd4X19G2eZrGuLpBZlw2zXkDUkqq9S8e0l9i7jOHn+mTf3NgREXiNAKP25sGGtiMVSzE29xwc11iA5h4HMqQRdTztHGk1jKH3x6MZ6LFJDeaAZ4gPdGD5Ro4d4y52WlrqxaBvj0URVOKSkwwzalukMh7wPMPePuXuq5XxP8mZfwvmv8FJIvXtTZMtLIY6iNzHjg7iObTo4d4XkXvT30ZrTTxkxsfeeWns0kvjGWFx80fsH0fDRbzs3a0dQ28Tr82nJ7fEKrlkp6l0bg6Nxa4aEarqeEWtLYWWmpXSODY2lx5D8TyC13dTemKeRsdY8Qk/2luw48jwYe85K5KChjiYBEAAc76l3eTxVF3IVfSXZ6ePxXb23iIvY+67YrPl7TxmB6DT3cyp1EWVOcpvZG3XVGtZFHlq9lwzEGaGKQgWBexriByGILNT0zY2hsbWsaNGtAa0eAGQWRFHSeL2YqmlZI0tkY17Tq14Dmm2lwclipNlwwkmGKKMkWJYxrSRyOEZr1ImjF7Mc8DZGlsjWuadWuAc0jvByKwUuyYYnYooYmOta7GMabcrgaZBetE0YjBWUEczcM0bJG8ntDm/cV4qPdelhdiipoGuGhbG3EPA2yUoia/Q8U+8Cj3bvUxNzTU9zr7lHe519FSCIm0Gk/ZHf/ADlL/daf+VH/ANV66SjZC3BExjG5nCxoa25NybDJZkTWwkl6CIi4dCIiAIiICN27u9BWx9XUxhw4HR7TzYdQVTG+HRlPQ4pIrzQDPEB7owfKNHDvGXgr5RXV3Sr9ejz3ceFq79/U5TRXZvj0URVOKWjwwzalukLz3geYe8Zd3FU9tTZMtLIY6iN0bxwdxHNp0cO8LTrujZ6Me6idT79fU8i2zdDpGnoCGH3WD4txzaPknej4aeC1NFOUVJYyuE5QexZ0tu9vTT18eOmfe3nMOUjDye3/AF0Usuat0Kh0dfSljnNJniaS0kEtdI0OabaghdKrKvqVb6NvjXu2OsIiKg9IREQBERAEREAREQBERAEREAREQBERAEREAUbt3d6Ctj6upjDhwOj2nmw6gqSRdTa7RxpNYyht8OjKehxSRXmgGeID3Rg+UaOHeMvBaYurFX++PRRFU4paPDDNmS3SF57wPMPeMu7ivdVyvif5My/hfNf4Km3X+HUn7xD+q1dMrnHZeyZaXaVLHURuY8VEOTuI65ubTo4d4XRyjy3rWFnBTSkmERF4jQCIiAIiIAiIgCIiAIiIAiIgCIiAIiIAiIgCIiAIiIDx7Q2RFUYDNG1xje17CfOY9pBBadRmB4r2IiacwIiIdCIiAIiIAiIgCIiAIiIAiIgP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3" name="AutoShape 27" descr="data:image/jpeg;base64,/9j/4AAQSkZJRgABAQAAAQABAAD/2wCEAAkGBhQRERQUEhQUFRQSFxQWFxcXFx8VFhscIBUWFBwVHhYgJyclGRkkHBsXHy8kJyc1ODg4FR4xNTQqNSYsLCkBCQoKDQsNGQ4OGTMkHiQ0MDQvNTU0NC81NC4sNTQ1LzUyNTQ0LzY1LTQvNDQ0LTQyLzUsLDQ0NDQ0LDQsLCwvLP/AABEIAEAAgAMBIgACEQEDEQH/xAAbAAABBQEBAAAAAAAAAAAAAAAAAQMFBgcEAv/EADwQAAIBAgIHBgIIBQUBAAAAAAECAwAEBREGEhMhMTJhFCJBUXGBQpEHJENygqGx8CMzU2LBRFJkwtEW/8QAGwEAAgIDAQAAAAAAAAAAAAAABQYDBwABAgT/xAAtEQABAwMCBQIGAwEAAAAAAAABAAIEAwUREiEGIjFBUWGRI4GhscHRE3HwFP/aAAwDAQACEQMRAD8AqNFFFLKvDKKKKMqxZkBFLUtaaNSFBLMVt4T9rMdQH7q8XPoK8TaSWttutItvJ/XuF7g6pBw92+VF4Fnlzz8Jm3lL1xv8OFtq1O8D9pbDRuWRNo+UMI4yynZp7Z72PQUs2O2drut4+1yf1ZgVhB81iG9/VjVcxTG5rl9eeRpGHDWOYHQLwA9AK4qsG3cJRo+HSTqd9EgXDiaXL5WHQ30/auUN/Y3XN9SmPrJbN/2j993WmMTwGaABnXONuWRDrxN1Djdl61VKk8H0luLXPYyEK3Mh70beecZ3H9etR3HhCjWy+KdJ8HopbfxTKi8tXnb69fdP0VLRYpZXQ/iL2KU/EoL2xPVOaPPpmK8Yjo7NCocgPE3LLGdeI/jHD3yqvp1rlQXYrM+fZP8Ab71DnDkdg+D1UZRRlRQzCOAhFFFFYtopQKnLXRciEXNy6wW5yAcguzZ8AqL+pIrln0wit+7YQhWH+onAkm9Vj5Y/1o3b7JLuBzTby+eyWrjxHEhZaDqd4H5Keh0aZUEty6WsJ4PLuZvuR8zn5U1LpVb2+6yh1nG7tFwAzeqQ8F98z0qyfRHHDdy3Ml1qzXI1NTbfxDq5NrMNbrkDkN2a07pNsS9lFPZCG7M8AZ1jUQSLrgOisOdcjwIz3U0RLZCgyf4qzC9w79B0zsO4/wBhIs6+TJzdnaW+B+VmWI4rLcOZJpGkY/Exzy6DwUdBlXNl+/8APWt6vdH7YYvbIIIQjWtyxXZrqkiSPJiMt53nf1pJdCoYRiTmCIpIm1izRTqHYuGUbu6Ayht3+8UfZf6LGhop42GO3fCXjHJ3ysFz/eYoArccFwmC0w+wK28LvcyWiSNIgdjtN7HM+I8BVH+lnAIre9UQRhBJEHKqO6DrspIHgMhXuiXinIkGjpx13/paNEtGVRqK0z6I7mGZzaTWkD6qSS7R0DPxTJcmHDJuNT2Htbz4y9r2O2RLZJ96xr38xDkSuWW7M5eprmvd3Uar6Zp5DRnqOi0KOQDlYqP1/wDM6kcH0gntSTBIU1uK55o3RkO5h7VuUWiMSJfs9vDkzyPCdRTkuwQbt3d7wY5VF/R3glsuGWrzwxO9w5ALRqx7zMFGZHDIV46t9o1aLi+nkZAx16jP4XYokEYKoEeN2dz/AD07JKftIhrW5P8AdFzJ6rSX+jcsS7QassJ4SxHaR/Mb1P3gKvmiWjUIxbE43hiZFMLxqyKVUPrvuBG7jlWXy4vNZ3c5tnMQEso1V5CBI4AKcpGW7IigVaxxblVcIvI4AH0OoZ+SY4fEUuCAKh1t9fwUlFSsekFpdbrmPs8p+1gGcZPm0Hh6qfai/wBHJI02qFJoDwmiOunv4qehFKE+0S4DvjN289vdPtuv0OcA1rsO8FM4Zjk1uTsnyDcykayN0ZDuP610y2lld/8ACmPioL2zHqnNH7ZioeioYVykwXaqL8fZTXCzRJzfiN5vPdXLQzRyC1dziKqueo1tdK7bH4s8pkICnlPey4VOaQaUW4tbKGW6iuLhJ7RnkQ5qNSQM0pPwjV+dUHDMdmtydk/dPMjDXjYeRQ7iK6ZrOyu/DsUx8Rm9sT1HNF6jdTRGu8abXD5ji0+nTb7BIU/huVDBNEam/X2Wg3ml1ocWtpRcxGNba4QtrbgxkjIHqcj8qSHT62ltLyOS4jDq13HHrMBrqQxjI6EMF/DWQ41ozPa5GVP4bcsqd+JvRxu3+RqL1vnTXSskWsxrmPJG2CMdt0ruqvZsQtpwbSS0ubGxRrqKGS0e2eRZTqk7IZEDPjn4Gq/pt9JTLe69hKpAhWJ31QytkzPuzHgTxrNi1JXso2KgyqajjqBzsem64NZxGFoP0e6Ug4pJc3kyKXhZS7ZIpOcSqMhw3LXfgWkNumP3U7TRrC6yashbunMQ5b/Zvkay80udTVbRSqOe4HGpuntsFy2qRhbnbaa22riIe6jOtJJsQXzzXs6KAvkC2f503BpbYW9ph8RkjlMTWynVky2bCMgzHzCnPMf3ViGf7/zUtg+i9xdAtGgEY5pXOziHq54+2dDatki0WF1WoWt75x2GFKyq9xw0LZLTSmxTEZ5u1Q6stvbrnrbtZHlzHyK/Osk/+emvbid4FBi2sp2zHUhAMjEEyHdw35D5VJRWllaeHbZh4sClsp6LzS+5ApjFMemuMhI/cHLGo1Y16CMbhSy++Rra53/GS8kAZPTZNELhuXMw6sNDfqfkno8OsrXmPbZh5Zx2wPX4pPyHSmsS0gmnAV2AjXljQBI19EGQqNopUm3SVOdms7Pp2T7AssSCAabcu8nqiiiihqMIozoorFrCkMLx6a3zEbd1uaNhrRt0KHca6JbGxuxu+pTHyze1J+7zRe2YqHpc6IwrnJgu1UXEfZBrhZYk8H+RuD5GxTGNaNT2mRlTuNyyqQ8Tekg3fM1F1a8Kx6a3zEbdxuaNhrxsPEFDuNPzWNld7x9SmPlnJbN7c0f5irCt3F9GryShpPnqFXtw4XlRuajzt9OvsqbUxg+ic9yuuqhIRzTSHZxD8R5j0GdTkC2Vp/LTtco+0lGrCD5pDxbLzauPE8ZmuGzlctlwHBV6BRuUelcXHjCnTyyINR8nopLfwrJkc1fkHr19uy64YLG05V7ZMPikBW3U9IuL+9cmJ45NcEGV8wOVR3UUeSoNwrizpKr+bcZM1+qs/P2VgQLPEgD4Td/J3KUmkoooei+AiiiisW1/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5" name="AutoShape 29" descr="data:image/jpeg;base64,/9j/4AAQSkZJRgABAQAAAQABAAD/2wCEAAkGBhQRERQUEhQUFRQSFxQWFxcXFx8VFhscIBUWFBwVHhYgJyclGRkkHBsXHy8kJyc1ODg4FR4xNTQqNSYsLCkBCQoKDQsNGQ4OGTMkHiQ0MDQvNTU0NC81NC4sNTQ1LzUyNTQ0LzY1LTQvNDQ0LTQyLzUsLDQ0NDQ0LDQsLCwvLP/AABEIAEAAgAMBIgACEQEDEQH/xAAbAAABBQEBAAAAAAAAAAAAAAAAAQMFBgcEAv/EADwQAAIBAgIHBgIIBQUBAAAAAAECAwAEBREGEhMhMTJhFCJBUXGBQpEHJENygqGx8CMzU2LBRFJkwtEW/8QAGwEAAgIDAQAAAAAAAAAAAAAABQYDBwABAgT/xAAtEQABAwMCBQIGAwEAAAAAAAABAAIEAwUREiEGIjFBUWGRI4GhscHRE3HwFP/aAAwDAQACEQMRAD8AqNFFFLKvDKKKKMqxZkBFLUtaaNSFBLMVt4T9rMdQH7q8XPoK8TaSWttutItvJ/XuF7g6pBw92+VF4Fnlzz8Jm3lL1xv8OFtq1O8D9pbDRuWRNo+UMI4yynZp7Z72PQUs2O2drut4+1yf1ZgVhB81iG9/VjVcxTG5rl9eeRpGHDWOYHQLwA9AK4qsG3cJRo+HSTqd9EgXDiaXL5WHQ30/auUN/Y3XN9SmPrJbN/2j993WmMTwGaABnXONuWRDrxN1Djdl61VKk8H0luLXPYyEK3Mh70beecZ3H9etR3HhCjWy+KdJ8HopbfxTKi8tXnb69fdP0VLRYpZXQ/iL2KU/EoL2xPVOaPPpmK8Yjo7NCocgPE3LLGdeI/jHD3yqvp1rlQXYrM+fZP8Ab71DnDkdg+D1UZRRlRQzCOAhFFFFYtopQKnLXRciEXNy6wW5yAcguzZ8AqL+pIrln0wit+7YQhWH+onAkm9Vj5Y/1o3b7JLuBzTby+eyWrjxHEhZaDqd4H5Keh0aZUEty6WsJ4PLuZvuR8zn5U1LpVb2+6yh1nG7tFwAzeqQ8F98z0qyfRHHDdy3Ml1qzXI1NTbfxDq5NrMNbrkDkN2a07pNsS9lFPZCG7M8AZ1jUQSLrgOisOdcjwIz3U0RLZCgyf4qzC9w79B0zsO4/wBhIs6+TJzdnaW+B+VmWI4rLcOZJpGkY/Exzy6DwUdBlXNl+/8APWt6vdH7YYvbIIIQjWtyxXZrqkiSPJiMt53nf1pJdCoYRiTmCIpIm1izRTqHYuGUbu6Ayht3+8UfZf6LGhop42GO3fCXjHJ3ysFz/eYoArccFwmC0w+wK28LvcyWiSNIgdjtN7HM+I8BVH+lnAIre9UQRhBJEHKqO6DrspIHgMhXuiXinIkGjpx13/paNEtGVRqK0z6I7mGZzaTWkD6qSS7R0DPxTJcmHDJuNT2Htbz4y9r2O2RLZJ96xr38xDkSuWW7M5eprmvd3Uar6Zp5DRnqOi0KOQDlYqP1/wDM6kcH0gntSTBIU1uK55o3RkO5h7VuUWiMSJfs9vDkzyPCdRTkuwQbt3d7wY5VF/R3glsuGWrzwxO9w5ALRqx7zMFGZHDIV46t9o1aLi+nkZAx16jP4XYokEYKoEeN2dz/AD07JKftIhrW5P8AdFzJ6rSX+jcsS7QassJ4SxHaR/Mb1P3gKvmiWjUIxbE43hiZFMLxqyKVUPrvuBG7jlWXy4vNZ3c5tnMQEso1V5CBI4AKcpGW7IigVaxxblVcIvI4AH0OoZ+SY4fEUuCAKh1t9fwUlFSsekFpdbrmPs8p+1gGcZPm0Hh6qfai/wBHJI02qFJoDwmiOunv4qehFKE+0S4DvjN289vdPtuv0OcA1rsO8FM4Zjk1uTsnyDcykayN0ZDuP610y2lld/8ACmPioL2zHqnNH7ZioeioYVykwXaqL8fZTXCzRJzfiN5vPdXLQzRyC1dziKqueo1tdK7bH4s8pkICnlPey4VOaQaUW4tbKGW6iuLhJ7RnkQ5qNSQM0pPwjV+dUHDMdmtydk/dPMjDXjYeRQ7iK6ZrOyu/DsUx8Rm9sT1HNF6jdTRGu8abXD5ji0+nTb7BIU/huVDBNEam/X2Wg3ml1ocWtpRcxGNba4QtrbgxkjIHqcj8qSHT62ltLyOS4jDq13HHrMBrqQxjI6EMF/DWQ41ozPa5GVP4bcsqd+JvRxu3+RqL1vnTXSskWsxrmPJG2CMdt0ruqvZsQtpwbSS0ubGxRrqKGS0e2eRZTqk7IZEDPjn4Gq/pt9JTLe69hKpAhWJ31QytkzPuzHgTxrNi1JXso2KgyqajjqBzsem64NZxGFoP0e6Ug4pJc3kyKXhZS7ZIpOcSqMhw3LXfgWkNumP3U7TRrC6yashbunMQ5b/Zvkay80udTVbRSqOe4HGpuntsFy2qRhbnbaa22riIe6jOtJJsQXzzXs6KAvkC2f503BpbYW9ph8RkjlMTWynVky2bCMgzHzCnPMf3ViGf7/zUtg+i9xdAtGgEY5pXOziHq54+2dDatki0WF1WoWt75x2GFKyq9xw0LZLTSmxTEZ5u1Q6stvbrnrbtZHlzHyK/Osk/+emvbid4FBi2sp2zHUhAMjEEyHdw35D5VJRWllaeHbZh4sClsp6LzS+5ApjFMemuMhI/cHLGo1Y16CMbhSy++Rra53/GS8kAZPTZNELhuXMw6sNDfqfkno8OsrXmPbZh5Zx2wPX4pPyHSmsS0gmnAV2AjXljQBI19EGQqNopUm3SVOdms7Pp2T7AssSCAabcu8nqiiiihqMIozoorFrCkMLx6a3zEbd1uaNhrRt0KHca6JbGxuxu+pTHyze1J+7zRe2YqHpc6IwrnJgu1UXEfZBrhZYk8H+RuD5GxTGNaNT2mRlTuNyyqQ8Tekg3fM1F1a8Kx6a3zEbdxuaNhrxsPEFDuNPzWNld7x9SmPlnJbN7c0f5irCt3F9GryShpPnqFXtw4XlRuajzt9OvsqbUxg+ic9yuuqhIRzTSHZxD8R5j0GdTkC2Vp/LTtco+0lGrCD5pDxbLzauPE8ZmuGzlctlwHBV6BRuUelcXHjCnTyyINR8nopLfwrJkc1fkHr19uy64YLG05V7ZMPikBW3U9IuL+9cmJ45NcEGV8wOVR3UUeSoNwrizpKr+bcZM1+qs/P2VgQLPEgD4Td/J3KUmkoooei+AiiiisW1/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7" name="AutoShape 31" descr="data:image/jpeg;base64,/9j/4AAQSkZJRgABAQAAAQABAAD/2wCEAAkGBhQRERQUEhQUFRQSFxQWFxcXFx8VFhscIBUWFBwVHhYgJyclGRkkHBsXHy8kJyc1ODg4FR4xNTQqNSYsLCkBCQoKDQsNGQ4OGTMkHiQ0MDQvNTU0NC81NC4sNTQ1LzUyNTQ0LzY1LTQvNDQ0LTQyLzUsLDQ0NDQ0LDQsLCwvLP/AABEIAEAAgAMBIgACEQEDEQH/xAAbAAABBQEBAAAAAAAAAAAAAAAAAQMFBgcEAv/EADwQAAIBAgIHBgIIBQUBAAAAAAECAwAEBREGEhMhMTJhFCJBUXGBQpEHJENygqGx8CMzU2LBRFJkwtEW/8QAGwEAAgIDAQAAAAAAAAAAAAAABQYDBwABAgT/xAAtEQABAwMCBQIGAwEAAAAAAAABAAIEAwUREiEGIjFBUWGRI4GhscHRE3HwFP/aAAwDAQACEQMRAD8AqNFFFLKvDKKKKMqxZkBFLUtaaNSFBLMVt4T9rMdQH7q8XPoK8TaSWttutItvJ/XuF7g6pBw92+VF4Fnlzz8Jm3lL1xv8OFtq1O8D9pbDRuWRNo+UMI4yynZp7Z72PQUs2O2drut4+1yf1ZgVhB81iG9/VjVcxTG5rl9eeRpGHDWOYHQLwA9AK4qsG3cJRo+HSTqd9EgXDiaXL5WHQ30/auUN/Y3XN9SmPrJbN/2j993WmMTwGaABnXONuWRDrxN1Djdl61VKk8H0luLXPYyEK3Mh70beecZ3H9etR3HhCjWy+KdJ8HopbfxTKi8tXnb69fdP0VLRYpZXQ/iL2KU/EoL2xPVOaPPpmK8Yjo7NCocgPE3LLGdeI/jHD3yqvp1rlQXYrM+fZP8Ab71DnDkdg+D1UZRRlRQzCOAhFFFFYtopQKnLXRciEXNy6wW5yAcguzZ8AqL+pIrln0wit+7YQhWH+onAkm9Vj5Y/1o3b7JLuBzTby+eyWrjxHEhZaDqd4H5Keh0aZUEty6WsJ4PLuZvuR8zn5U1LpVb2+6yh1nG7tFwAzeqQ8F98z0qyfRHHDdy3Ml1qzXI1NTbfxDq5NrMNbrkDkN2a07pNsS9lFPZCG7M8AZ1jUQSLrgOisOdcjwIz3U0RLZCgyf4qzC9w79B0zsO4/wBhIs6+TJzdnaW+B+VmWI4rLcOZJpGkY/Exzy6DwUdBlXNl+/8APWt6vdH7YYvbIIIQjWtyxXZrqkiSPJiMt53nf1pJdCoYRiTmCIpIm1izRTqHYuGUbu6Ayht3+8UfZf6LGhop42GO3fCXjHJ3ysFz/eYoArccFwmC0w+wK28LvcyWiSNIgdjtN7HM+I8BVH+lnAIre9UQRhBJEHKqO6DrspIHgMhXuiXinIkGjpx13/paNEtGVRqK0z6I7mGZzaTWkD6qSS7R0DPxTJcmHDJuNT2Htbz4y9r2O2RLZJ96xr38xDkSuWW7M5eprmvd3Uar6Zp5DRnqOi0KOQDlYqP1/wDM6kcH0gntSTBIU1uK55o3RkO5h7VuUWiMSJfs9vDkzyPCdRTkuwQbt3d7wY5VF/R3glsuGWrzwxO9w5ALRqx7zMFGZHDIV46t9o1aLi+nkZAx16jP4XYokEYKoEeN2dz/AD07JKftIhrW5P8AdFzJ6rSX+jcsS7QassJ4SxHaR/Mb1P3gKvmiWjUIxbE43hiZFMLxqyKVUPrvuBG7jlWXy4vNZ3c5tnMQEso1V5CBI4AKcpGW7IigVaxxblVcIvI4AH0OoZ+SY4fEUuCAKh1t9fwUlFSsekFpdbrmPs8p+1gGcZPm0Hh6qfai/wBHJI02qFJoDwmiOunv4qehFKE+0S4DvjN289vdPtuv0OcA1rsO8FM4Zjk1uTsnyDcykayN0ZDuP610y2lld/8ACmPioL2zHqnNH7ZioeioYVykwXaqL8fZTXCzRJzfiN5vPdXLQzRyC1dziKqueo1tdK7bH4s8pkICnlPey4VOaQaUW4tbKGW6iuLhJ7RnkQ5qNSQM0pPwjV+dUHDMdmtydk/dPMjDXjYeRQ7iK6ZrOyu/DsUx8Rm9sT1HNF6jdTRGu8abXD5ji0+nTb7BIU/huVDBNEam/X2Wg3ml1ocWtpRcxGNba4QtrbgxkjIHqcj8qSHT62ltLyOS4jDq13HHrMBrqQxjI6EMF/DWQ41ozPa5GVP4bcsqd+JvRxu3+RqL1vnTXSskWsxrmPJG2CMdt0ruqvZsQtpwbSS0ubGxRrqKGS0e2eRZTqk7IZEDPjn4Gq/pt9JTLe69hKpAhWJ31QytkzPuzHgTxrNi1JXso2KgyqajjqBzsem64NZxGFoP0e6Ug4pJc3kyKXhZS7ZIpOcSqMhw3LXfgWkNumP3U7TRrC6yashbunMQ5b/Zvkay80udTVbRSqOe4HGpuntsFy2qRhbnbaa22riIe6jOtJJsQXzzXs6KAvkC2f503BpbYW9ph8RkjlMTWynVky2bCMgzHzCnPMf3ViGf7/zUtg+i9xdAtGgEY5pXOziHq54+2dDatki0WF1WoWt75x2GFKyq9xw0LZLTSmxTEZ5u1Q6stvbrnrbtZHlzHyK/Osk/+emvbid4FBi2sp2zHUhAMjEEyHdw35D5VJRWllaeHbZh4sClsp6LzS+5ApjFMemuMhI/cHLGo1Y16CMbhSy++Rra53/GS8kAZPTZNELhuXMw6sNDfqfkno8OsrXmPbZh5Zx2wPX4pPyHSmsS0gmnAV2AjXljQBI19EGQqNopUm3SVOdms7Pp2T7AssSCAabcu8nqiiiihqMIozoorFrCkMLx6a3zEbd1uaNhrRt0KHca6JbGxuxu+pTHyze1J+7zRe2YqHpc6IwrnJgu1UXEfZBrhZYk8H+RuD5GxTGNaNT2mRlTuNyyqQ8Tekg3fM1F1a8Kx6a3zEbdxuaNhrxsPEFDuNPzWNld7x9SmPlnJbN7c0f5irCt3F9GryShpPnqFXtw4XlRuajzt9OvsqbUxg+ic9yuuqhIRzTSHZxD8R5j0GdTkC2Vp/LTtco+0lGrCD5pDxbLzauPE8ZmuGzlctlwHBV6BRuUelcXHjCnTyyINR8nopLfwrJkc1fkHr19uy64YLG05V7ZMPikBW3U9IuL+9cmJ45NcEGV8wOVR3UUeSoNwrizpKr+bcZM1+qs/P2VgQLPEgD4Td/J3KUmkoooei+AiiiisW1/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9" name="AutoShape 33" descr="data:image/jpeg;base64,/9j/4AAQSkZJRgABAQAAAQABAAD/2wCEAAkGBhQRERQUEhQUFRQSFxQWFxcXFx8VFhscIBUWFBwVHhYgJyclGRkkHBsXHy8kJyc1ODg4FR4xNTQqNSYsLCkBCQoKDQsNGQ4OGTMkHiQ0MDQvNTU0NC81NC4sNTQ1LzUyNTQ0LzY1LTQvNDQ0LTQyLzUsLDQ0NDQ0LDQsLCwvLP/AABEIAEAAgAMBIgACEQEDEQH/xAAbAAABBQEBAAAAAAAAAAAAAAAAAQMFBgcEAv/EADwQAAIBAgIHBgIIBQUBAAAAAAECAwAEBREGEhMhMTJhFCJBUXGBQpEHJENygqGx8CMzU2LBRFJkwtEW/8QAGwEAAgIDAQAAAAAAAAAAAAAABQYDBwABAgT/xAAtEQABAwMCBQIGAwEAAAAAAAABAAIEAwUREiEGIjFBUWGRI4GhscHRE3HwFP/aAAwDAQACEQMRAD8AqNFFFLKvDKKKKMqxZkBFLUtaaNSFBLMVt4T9rMdQH7q8XPoK8TaSWttutItvJ/XuF7g6pBw92+VF4Fnlzz8Jm3lL1xv8OFtq1O8D9pbDRuWRNo+UMI4yynZp7Z72PQUs2O2drut4+1yf1ZgVhB81iG9/VjVcxTG5rl9eeRpGHDWOYHQLwA9AK4qsG3cJRo+HSTqd9EgXDiaXL5WHQ30/auUN/Y3XN9SmPrJbN/2j993WmMTwGaABnXONuWRDrxN1Djdl61VKk8H0luLXPYyEK3Mh70beecZ3H9etR3HhCjWy+KdJ8HopbfxTKi8tXnb69fdP0VLRYpZXQ/iL2KU/EoL2xPVOaPPpmK8Yjo7NCocgPE3LLGdeI/jHD3yqvp1rlQXYrM+fZP8Ab71DnDkdg+D1UZRRlRQzCOAhFFFFYtopQKnLXRciEXNy6wW5yAcguzZ8AqL+pIrln0wit+7YQhWH+onAkm9Vj5Y/1o3b7JLuBzTby+eyWrjxHEhZaDqd4H5Keh0aZUEty6WsJ4PLuZvuR8zn5U1LpVb2+6yh1nG7tFwAzeqQ8F98z0qyfRHHDdy3Ml1qzXI1NTbfxDq5NrMNbrkDkN2a07pNsS9lFPZCG7M8AZ1jUQSLrgOisOdcjwIz3U0RLZCgyf4qzC9w79B0zsO4/wBhIs6+TJzdnaW+B+VmWI4rLcOZJpGkY/Exzy6DwUdBlXNl+/8APWt6vdH7YYvbIIIQjWtyxXZrqkiSPJiMt53nf1pJdCoYRiTmCIpIm1izRTqHYuGUbu6Ayht3+8UfZf6LGhop42GO3fCXjHJ3ysFz/eYoArccFwmC0w+wK28LvcyWiSNIgdjtN7HM+I8BVH+lnAIre9UQRhBJEHKqO6DrspIHgMhXuiXinIkGjpx13/paNEtGVRqK0z6I7mGZzaTWkD6qSS7R0DPxTJcmHDJuNT2Htbz4y9r2O2RLZJ96xr38xDkSuWW7M5eprmvd3Uar6Zp5DRnqOi0KOQDlYqP1/wDM6kcH0gntSTBIU1uK55o3RkO5h7VuUWiMSJfs9vDkzyPCdRTkuwQbt3d7wY5VF/R3glsuGWrzwxO9w5ALRqx7zMFGZHDIV46t9o1aLi+nkZAx16jP4XYokEYKoEeN2dz/AD07JKftIhrW5P8AdFzJ6rSX+jcsS7QassJ4SxHaR/Mb1P3gKvmiWjUIxbE43hiZFMLxqyKVUPrvuBG7jlWXy4vNZ3c5tnMQEso1V5CBI4AKcpGW7IigVaxxblVcIvI4AH0OoZ+SY4fEUuCAKh1t9fwUlFSsekFpdbrmPs8p+1gGcZPm0Hh6qfai/wBHJI02qFJoDwmiOunv4qehFKE+0S4DvjN289vdPtuv0OcA1rsO8FM4Zjk1uTsnyDcykayN0ZDuP610y2lld/8ACmPioL2zHqnNH7ZioeioYVykwXaqL8fZTXCzRJzfiN5vPdXLQzRyC1dziKqueo1tdK7bH4s8pkICnlPey4VOaQaUW4tbKGW6iuLhJ7RnkQ5qNSQM0pPwjV+dUHDMdmtydk/dPMjDXjYeRQ7iK6ZrOyu/DsUx8Rm9sT1HNF6jdTRGu8abXD5ji0+nTb7BIU/huVDBNEam/X2Wg3ml1ocWtpRcxGNba4QtrbgxkjIHqcj8qSHT62ltLyOS4jDq13HHrMBrqQxjI6EMF/DWQ41ozPa5GVP4bcsqd+JvRxu3+RqL1vnTXSskWsxrmPJG2CMdt0ruqvZsQtpwbSS0ubGxRrqKGS0e2eRZTqk7IZEDPjn4Gq/pt9JTLe69hKpAhWJ31QytkzPuzHgTxrNi1JXso2KgyqajjqBzsem64NZxGFoP0e6Ug4pJc3kyKXhZS7ZIpOcSqMhw3LXfgWkNumP3U7TRrC6yashbunMQ5b/Zvkay80udTVbRSqOe4HGpuntsFy2qRhbnbaa22riIe6jOtJJsQXzzXs6KAvkC2f503BpbYW9ph8RkjlMTWynVky2bCMgzHzCnPMf3ViGf7/zUtg+i9xdAtGgEY5pXOziHq54+2dDatki0WF1WoWt75x2GFKyq9xw0LZLTSmxTEZ5u1Q6stvbrnrbtZHlzHyK/Osk/+emvbid4FBi2sp2zHUhAMjEEyHdw35D5VJRWllaeHbZh4sClsp6LzS+5ApjFMemuMhI/cHLGo1Y16CMbhSy++Rra53/GS8kAZPTZNELhuXMw6sNDfqfkno8OsrXmPbZh5Zx2wPX4pPyHSmsS0gmnAV2AjXljQBI19EGQqNopUm3SVOdms7Pp2T7AssSCAabcu8nqiiiihqMIozoorFrCkMLx6a3zEbd1uaNhrRt0KHca6JbGxuxu+pTHyze1J+7zRe2YqHpc6IwrnJgu1UXEfZBrhZYk8H+RuD5GxTGNaNT2mRlTuNyyqQ8Tekg3fM1F1a8Kx6a3zEbdxuaNhrxsPEFDuNPzWNld7x9SmPlnJbN7c0f5irCt3F9GryShpPnqFXtw4XlRuajzt9OvsqbUxg+ic9yuuqhIRzTSHZxD8R5j0GdTkC2Vp/LTtco+0lGrCD5pDxbLzauPE8ZmuGzlctlwHBV6BRuUelcXHjCnTyyINR8nopLfwrJkc1fkHr19uy64YLG05V7ZMPikBW3U9IuL+9cmJ45NcEGV8wOVR3UUeSoNwrizpKr+bcZM1+qs/P2VgQLPEgD4Td/J3KUmkoooei+AiiiisW1/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13" name="AutoShape 37" descr="data:image/jpeg;base64,/9j/4AAQSkZJRgABAQAAAQABAAD/2wCEAAkGBhQSERUUExQVFRUUGB0YGBgXFx0dGBwfHiIcHBobIB0cGyYgGxwjHiAcHy8gIycpLCwsHR4xNTItNSYrLCkBCQoKDgwOGg8PGikkHyQqLTApLCwtLSwsMCwpLCwsLCwqLCksLCwsLCksLCwvKSwsLiwtLCkpLCwsLCwsKSksKf/AABEIAKQApAMBIgACEQEDEQH/xAAcAAACAgMBAQAAAAAAAAAAAAAABgUHAQMEAgj/xABJEAACAQIEBAMEBQcKBAcBAAABAgMEEQAFEiEGEzFBIlFxBxQyYSNCUoGRFTNTcpKhsRgkNFRiY4KywdIlQ6LCFhc1RNHh8Aj/xAAZAQADAQEBAAAAAAAAAAAAAAAAAQIEAwX/xAAxEQACAQEFBAoCAgMAAAAAAAAAAQIRAxIhMfBBUWGRBBMicYGhscHR4TLxFFIjQmL/2gAMAwEAAhEDEQA/ALuJwXxg4zhCC+C+MYMAGdWC+OXMszip42lmkWONerMbD/7PyG+EWo43q64E5fGtPTD4q6q8KW7lEPX1O3pjpCzlPFZbwqPlfmUcCa5pEjQfWdgo/E2woT+1ylZilLHUVjja0ERK/exsAPnhXoshhqH5iR1GcTfp6hjHRr56b7ML9lDD5jDjS8LVbqFmqxTxjpDQxrGi/LmMCx+4Ljv1dnD8vjyz50FU4JOKc4kGqPLoadftVM4/eFtbEceIszv9JmGTQnupe5H4n/XEz/4BphVor03vERiZjJO8krCRWWwJdyLMpY209Vww03DdImyU1OtuyxIP4Lh9ZZxyXl8thiIf/ieuI8ObZMfU2/7sddJn2c/UGW1YH6GYgn08VsOiZTSuDaGBgCVNkQi46g7dR5YUeNeF4lMHu2WU8xklCyMI9JUbb3jKlb7+Mmy26G4w42kJOlFyX0LE2/8AmTPD/Tcsq4R3eK0yD53W1hibyHj2irLCCoQv9hvDJ+y1ifuvjmPAwj/otXV03kvM5sf7E2r9xGFzPOGnlLCro6ev07NNSERVa9wWjLWZu9g/3Ym7ZTyw1x+R4ll3wXxVOT1VXDf8nVRrY4/joqsFKqMeQLWb8dvXDhwzx9T1jmLxQVKfHTzDTICOtuzD03+WOc7GUcVitZoKjNfBfGMGOAzN8GrGMGAD0DgwDBgAwcYxk4wTgAML3F/GkdAigqZaiXaGBN3kPoLkLf61vS+PPGvF4oYlCLzamY6KeEdXbzNvqC+5+7vsoZRk0yTsA6z5rKAaipYaoqND0RB01kbKgtfqbKN9FlZJq9LLXl+kKpz1GXSTVCtmA99rT4ocviNqeAH60x3AG43a9+2rs40fBnNKyZgy1DrbRCotSxW6BY/rkdNT39BiQy/LafLqd2LWUXeaaRru57u7dSfIdugGI+i4hTNKapip5WhkGuO++tQSVSSxAIDAH03HUYuU5S/HJbdZeu8KEtnWeR0qJdJHLtojjhTU7EAsQFuBYKpJ9MLVXx5M1VTini10s3KAkZGGoyFg30hIWNk020EEk3G22I/hmlSD3WZYgF18iqjAJ5NULoJgLm2osUYjqrxt5nErmnBU0nNhjmEMRqo6qMjxEG5aVCu2wkAkU36sb9MCjCLowFfPFrqbMlnqZCYBUM8S6roUGhT4OilYnchutw1+xwxVWRmhqIHpQHqJ/eFdpDbnOQZk5hHkVKqewPljq41nyyUoldOoMTEiJZSGJYW3SM6jtcfefPHuTjWnkKMlLWzaDqRlpJLAkFbguF3sSL+RxV6Uoqi2Y4YcBEf7OwDDXim1RkzsVWUeKORo0LK3nokuL73A74XeEcirIq6pozIIH5Gppo7sZA0iASG5/PFebZzuNW99Iw6JxckbM35PrkLnU7CluWIFgx0sSTYAb72GPEHGuXCcyO5gmdRGTURyREqpLBbyKF2JPfBen2qRz8cgIijzyqiApqVue71ksUbVBZysMQUSOzBgXCyHTcm9iOpxyZHBRwqMyqamWE1UpkaJZDynkjZhqUKvMePqwDEgAi/bE/TcJBIpZKKcSO8DRQOzAqpkd5JJNa/EWZgdgPgUYSuKuDqguD+aigMVJQqG+lkIFhbSbIrN9Izm7aYxtti4OMm1Wm/frLkwLMzTh+lr0SRgGNtUU8TaZFB3DJIu4Hfy+WEzirh+ygZiDNCn5vMIRpqYPIyhR4lB+uu3cgXuJwGSEQ5ZRMA8US82dhcQp0DaehlkN9KnYWJOw3k+Gc6glEtPDLJMaVuXI8tyWJLX8ZFm3DDbYW8rY4xcoYrL238KjFjKOMZ6B44cxdZqea3u9enwPfosltgSO/8AEbiw1a4uDceYwkZ7w0KVJOXFzqCW5qKMC+i+5lg8iD4jGPmVscRPDeeHK3igll52WVP9Dqr35d+kTnsOtj29LhXKCtFehn6/fDkBZ2DBgxkGelwYAMGGBg44M8zmOkp5J5jZIlufM+QHmSbAY7jituK61K2vMEhtQ5avvFUfqtIBdIz52HbvuPLHSyheljltBkflgqHlWrdQcyrwRTI260lOOsrDtYH5aiQO7Yf8lpaaipQRKvLJ1vO7j6R2IvIz3sSx738gOmIjKMoqZKeerDCGtrAGQuuoQxjeKKxG3huWNviYmxsBhXzDPIaOCmy+r5NVFOQzyROfBqkZnYKq7BG+HSb+FrgY0yXWOi5LWzZvzJyGmm4ip80jkpJ4pIedrQJIVu+g2bSykjWhAJQ7jY2IN8RbcAzUdRTHLySu4leV9lFwZCbbsJR9QAAOisLeK+2g4AjV/wCbuJMvqQGK8wloZEH0U0Em57Betxt1AsJXMs1lqJTRUblTGAKmqIB5W3wL2adhv5L1O9hia3XSzeG2uWtbRng5nFROYIFkrK1wvMCka20jSrzuAEi8NhqIubDY42JwvUVPir6ltJ393piY4h8mkH0kn4qPliZyTIoaSPlwrYE3Zibu7d2djuzHzOJDHF2lPx57foCPyrh6npRangjiHmqgE+rWufUnEjfGLYwzgAkmwAubnb9+OTbeLGer48SxhhZgGB6hhcfgcc2X5vDOCYZopQpseW6sAfI2JtjrwUaAW6jgCnDGSm10cp310zaAf1o942HquOds7qaL+nIJoAf6XCnwfOWHcp+ulx8hhswY6dY3hLHW8BGmoK0wTTUDwmasqtfO1KyiADRGQSLGyhbjfq1t8K2W5jL7ksqKVKuWAJOuurSx38PiaJCNVtgSLHwqcO1bkclC7VFApaMnVPRj4X83h7JL309H6bHHJnXDkGaJHVQaJGYBFeVn0RLvzCIgQDKDsVa248XSx0xmtuW/2eu7EkkuD+KhUaqeV1argVefy1PLDEnYN0JHwmx6g2viG4myOOm5gkXVltW1qhP6vIx8M6fZQtbV9k2bzGOLNspp6RUpqCaWKWABnZJNMMQvdpqk2szFQQEa5I6ADcO+W5tS18LmJ0niN43Hbp4lIO+4PfzxzfYd+OT14cBizwDnEkEr5XVtqlgGqnk/TQ/VP6yjb0/VOHoYqbO8qljUxRkmsyq1RSOdzLSk2MZ+0UtoPnZftHFkcPZ2lZTRVEfwyqGt5Hoy+oNx92Fbx/3W31+/kESa4MAwYzDIrifO1o6SaobflIWA8z0Ufe1hivuGskZkpaSTxPUMcxrie4v9FG36z6dvJG88TXtM/nEtDQDpVVGuUf3cXiYH5E/wxJcGDmyVdX+nnMUZ/uoPo1t8i2tvvxrj2LOu/wDS934CFlOJsxgWoq6raJZTAsLqEjXc3lZwjPywLKCL62PYWxryLIqVlWWhRaXMol5hpprkXI+ArKA2jsJI7W8+2JfiDiimeqki97npZIAFfVFrpSDuC6spW29tRKX7HbGzh/l1VbJPMtPJLSKqrVQO3LYOrNbSSVBVDcnUwGvHSrUa0prDDJ+ojDU70VPFQ0zA1tWzu0gXwoWN559I2VVvZV7nSPPDVkuTR0sKwxA6V3JJuzMd2dj3ZjuTiE4MT3hpswe96k6IL/Vp0JEdr9NZvIfVfLDTjNaSf48+/wChhgwDBjiMMJPtSnlkgio6capqt7ab2vHGNcm/Sxsq77eK2HbFOcZ5hFVZjUrqYyU0aU9MqG1pZGGt2NwAoYqh7+Q2xo6PGs67tLzEzTwmstLm1HrpXpFnjanIY/nGVblrXJHi0nyB6E74unFBz6w1BUPPK705MzxuzERoHh8Q1sSwdHuHuAQBsCDi/cdOlLGL1gxRMYMGDGMozhQzSP8AJ1T70m1LUOBVL9WN2sFqAOwJsr+obscN2NNZRpLG8cihkkUqynoQbgjFwlR45bQEXjKnqEPudJRoYKsOzuiam1k3fVqIRC1wRI97WNgSAMRvCFNHllbHSl55p6jeSOFtUEK20rrv4iwsfFZevTpidyqN5aKpoJHkM1ITECknLd0tqp21jprSyk+YbEHw5QTUtEEramLL4h1EaxpUybDdn1Nve4uoLta9xfGyL7Di/wB8SRq44iMSxVyAl6Jtb26tC206/Oy2f1QYhuB5RSZhVUAP0MwFZSkdND/Go+QPT0OGjJa5qpH1QstOQFjMtxJKpBDMyEXVT2v4juSBtit6tzSx0c5PjyqsailbuYWNkJ8/oyn4nEWarFwetq8/UbLiXBgU4xjIMrPO8y05zV1B6Zfl5I+Tvdh95vhv4ap1o8ugWQ6VigUyE9AbapCfvJJOK9zYEtnzHq8tNAD5AkA/uPTD7m2RMrc6KWrdlYH3dZl5T3NtLBwQqedjsOx6Y2WiVFHu9F8sSPeWZs71dWr+GJTCkRYWVyyFm0k/HckDYnpjg4voUpqCWKmRYnrJViGgW8c5VHa36tzt5YicsoJWZhDOruJHWCUw64KUoQJaYL4SNhZZLC4BG19+/MknNXlsNS8Ttz5JbxIyKRFE1rhmbfU4OxxN2ksH4dyAb6SlWJEjQWSNQijyCgAD8MbcGDGUYYMGDCA485zRaanlnf4YkZz87AkD1J2+/FG5ZWQy08BUU4quZNUTzVIXQx3ZoShOqQElLE7Ajbvh89subBaaGls595kGsRgl+VHZpCAOvby74Wc3zZaj3qohkhpB7uIVjddRmBW9iSAitYooI1EaB1GPR6PGkK7/ANfPIlmqgyGF2WOLXzpMtqFlVtIKsFi5dgnhCknUGF9VySSb4tvhqv59HTy/pIUc+pUX/fhE4PipRmsZpxZjSy88Myl9WuK1yngIt0KeEjcYZ/Z34aLk96aaaD9iRtP/AEkY59IdVrbUEM2DBgGMRQYL4MZwAJ2e5egzOHmIrxV0L08qOLqWi+liJHS9tYxJwcK0VOdUVPBHIbhGCLruASNJO9++3ljm488MdLL3iradv2m5R/c5xozehqydVQ0M8IO1PFAwdn6RkSNIdBVrHXsAATjSquKxoIkeEc7M1LT8661DQK8iMCH28DMQQLAsDa/Xe2FDjegu2bQ2vz6OOqUf2oiyOfWypjuyPLJJQ0fvc0hEziarpyiSa47g08gKk6VB8LLfe/w7X25vlXLraeMM7iakq4S0jlnP5thudz1OLjSM3TVMfYBj4RzDnUNNL3eFCb+ekA/vvgxC+yCfXk9Nf6oZfwZhgxntY3ZtcWNCrXyAflf+zX0rEfLVF/GxxZeb57BSqGnkCBjpUG5Zj5KoBZj8gDisM7jKzZ/GOpjhqV/wDUT+IGG7i6Jy9NV03NaZFZUCQrMhWQKx1BnTRewswYdxvjTaRUnFPXZQj1wzxBSQhYA8qNNLIymaCSIO0js5ALqATva197Y354f+KZd81qh9+hD/AABxBVNbVZjUBeSIYaOVDNHNMq3caZEYiNHJABBC6wCbXOxxO8ZHRLQT9o6sIx+UyvF/mKYhxpLi09tc0AzYMGDGUYYMGODPs1FLTTTt0iRmt5kfCPUmw+/DSq6ICsc34mIzySoELTR0iimRgbRpI9yzO1jb667Am4A8sc00jCkZ/eTD71Ksj0vJaKJg8gJ0yyCyEqR4xYWFyL3ONHDvEQiy+opyn84qXPOll8MYMx0BvhJcWJboBa9jicq4HVKdUrRUU3OW8FKbugHiURtraRlXSfCSCO3Zceo1doqZedNcCDr4QkpDmt6QBf5m5luQZNfNS+ttRubDYgkEG4NsMHDH0dbmMPbmxzj0ljAP/UjYi+HKamXNSaQLoei1FhclmMxBLFvEW8Njq3FrbWxJyfR5yp7VNGR6tC4P+WQ4y2jq2uG3mUhnwYMGMgwwYMGABZ9of9DUdzU0wHyPOjxL51n0NKgeZiNTaVCqWdmPRVVQWY2B6DEPxmdctBAOslWrkf2YVaVj+IX8RiN44qI2zChiao92KrNKJdSKVNlRQOYCrFrsLY0QheUU+L1yEdWQ8QUkUsiXmharnMiiogkiBdgqlQzqFJJF7X3vjbxF/wCpZefspVk+mhB/qMLdbLJVUUbyVsjQT1KQqrU0LOxEtkIZGSwJXVfqBfEvxXVWr2c7Cly6ol9C7BV/HQcdLivc/Sm5AevYuP8AhEPzaQ/9bYMdvsrp+XlFIPOPV+0S3+uMY42zraS72NZEPxBSBM8h1bR5hSSUzHzZbm34FcdeSxVFTlEMcUhjniIhchym8LGJwWVWPQX2A7b4z7WKVhSJVRj6ShmScfNQbOPSxufTHrh6aM1VVB1gro1rIh9oSKEnGx230t/jOO1a2alu9vp+QjgzCgyanl0yr71UuR4C71EzkbC6liLgfatbDHnmXtW5dIgjaGR49UaPp1I6nVFfSSo8QU7HCU8WXxzuKyGM8tzDBRwQF0TVYAuyoFeeTa1ztcAb3OGLgPNIXaaOmpJoIEbd5HBQybAog1t9+k2BG++HNNJSVcN+XgIYeHM4FVSxTjbmICw+y3R1PkVa4+7EjivM84nGSTy64pJKWrYyx8vT4Jf+cp1EbNs4+Zb7o/8AlA0v9WqPxj/345/x5z7UFgOqLTxX/tgzYLBDBrCCV9bsTsqRkbn5cxo/WxxGfygqX+rVH4x/78ack4hhzDMffJrQwImlFmZRst133sdUjudr/msdIWE7N35rBCqnkSNXWRVj0kdBG7GnUskyskZCoAiWL3JXUykqyG9uh3xqzykmeppY8wFJCGc2njiVg5CMLF5fga5HhKW6ENtbGiOjgaomekpRVRArGsPJOiwGpzHMwAhIZmGm5B0222I2JSNU1axU8T0xSKXXHPUOSoJjW5i8a6WF7C+lxffw46ZZbtuevACV4Y4bho82nSHWdVJG7l21Es0r3Nz02UCw2wje0rjetjzXlxaVamJ5JSPU5WVF1Xve/wCHYY7/AMvrkVe6VDy1eumjClQq6BrdtADP8IHTf5dMSHCPENPmuazuqzxq1OhK80oWaNipJ5Ti40uvU9ji4pxk7WSvKmYuA8cDZs9Vl9PNIbyMlnNrXZSVa47bg4ncVJTe0mDKJKiikhlflVEjIUK2CSESKPE1yRq6/vx0fygqX+rVH4x/78Z5dGtJNuMcHkVVFp4MVb/KCpf6tUfjH/vwL7eYZDohpKhpX8ManRYudlBs17X8sR/Etv6heQ1Un85zaR+sdDFyV8ubLZ5LHzVBGP8AFhZzLMRJmdQ3vFKgVVp44quMtDJpuz2e4VW1m22o7G4w1UFM2XZezN9LMNUsrAMQ0rm7MdClggY2uBso+WKq4gr1lf3hKWSmll6tDNG9HU+YLGya/UHf4lOO1jG9J0yyQmWLk/DUfvKPLlkULodazwSqYdQ6HSNBue10Prhc41rbxZtMu5kaHL4vMld5AP8AE7D/AAnE3wragy+eqkVkAUtyyhjPhvYGMO0WpmNg8YUMCpt2EJS5Y0lXl1C+7Q6swrD/AHrksAfR2t6EYI/k28l7Yvfw5gWdk9DyaeKL9FGqfsgD/TBjrGDGFuuJRoq6VZEeNxdHUqw8wRYj8MVNlHNp0aCxaqyWUyRj601I/wAaj1Q39QmLfOEX2h5fJBJFmlOLyUnhmQf8yA/GPVdyPK5PbGiwljde31+8hM6eMad66mhEA59PNpZo1spkBs0ZaRj9FELXYqpfoB1OESpWWSGVnFkppFWlqY5BFQU/LK62VC2p2VtSA2cv0Ft8OPDVdFG3uym9FXK0lG4NgusEy09xujAkso/WHVcQnGGQshiplTnE35ca3jp6amTZmLG4EjDwtM12ALaQNr97J3Xc5a37HyxExwqaOHOcusyuscwujMoDggkJKBc2v1A7g2PXHzhxHw9NQ1DwTizLuCPhZezqfI/u6dsXFS5hWQwSV8awugQKpl5i8xLgLHTwrtDETsjPqd/CTYG2GfiLhqlzmmBvupYRzKLlWB0sL9HW4sR0Ntj3xdjavo8sfxb5MTVT5jt2xfPC/s8p3og8w0yQkiOUdU5dw58ipk5hI7/vxXS8Ez5fXxiqUaVYtE9/o5XXeJQT3L6Lq1iBfDzn3DFVSQ8uWpeeB9MMbEOAgawbVHFIpO2ptQWS+9wOuNPSbRTuqMqExR25JWR00UYq6makeYGUSLPqiYv47MkmoxsAQLMCNviOPFcJairJieapaOFeXIacxupdmuRIHiC30jfSytuCDbDJlMLRxgxUVHJHIvxUsijWp+TxgNf9c4gqbNHo6iokjhljiURq0MqlkAClrJKjOIiNZIU3Tf6t7jEnVtrPw/ZZVntLaqNYPfQgmESA8s3BF20k22DHuBtjq9jldy82hHaRXj/Fbj94GOT2mcQxVtc08JJRo0G4sQQCGU+h8tvI4ieFa7k1tNJe2iaMn01AH9xOPUUXKwutUwOe0a/bhQ6M0L/pYkf7xdD/AJcIGLi//oWg8VJMO/MjJ/ZZf+7FPwws7BUUszGyqouST0AA3PoMPosr1jF6wCWZ5OLr9jPs7MemvqFsxH0CMNwD/wAw+RI6DsCT3GPHs69jmgrU5gBceJIDuAeoaTsT/Z6eflho484rjVTSiokpJJFV4pyp5LgblBKlyo7FhuAb7jrk6R0jrP8AFZ+LKjGmLJerrp5iZKKRGMDtFLTzLpVmUi/jA1RtaxU2KkEG3fCxmFRTzTJHHDPS11Q+iWIKoBWxLySoQYaiIAfF1NwLg41cMVUyvJWQyvViypV0zcv3hdN9MiPHZJzpOxsNaWsbiwdc9z9KaATlGZ2ssMdrSO720xgEXBPfysb9MYaXJUWOtpYv8RSxc2KkAWOlokFVVaRZFVLmCKw28TAvp8kHnjHsyo2kWfMZltLXSalB6rEu0a/6/hhcqcrkqJlyzVqlmYVWaTL0HQrCp7ADSoHYBT3OLZihCqFUBVUAKANgBsAPIAYLR3IXVt9Pt+SQI2LgwLgxkGeTjBUEWO4OxHnj1jGACp80yhMtlaln1DK6x9UMoPipJ73Wx+qL7g//AA12aGqeqhmyysfl1LRMokUeGZCLCZB0P9tOxv2N8NGa5VFUwvDMgeOQWZT/APtiDvfscVdX0j5eUpa55Gow4NFXL+dpm+qjn7Ntt9iPlsu2MutX/Wse/etveTkTea0dfIktNJUxxRCG8tQsHLhjUA2RLtd2bq7XARQABdsQkHGNTHEkgjXmJEscFLDqWBQ5VEnlBsRzDpEcJ8Wm57khmGbCVBR5mEBltyahP6PUWsyMp3VZNgeW1we1xtiM4h4KMEtPJSQs8q6tUzMWZ5mssTzb7hCzzFiLDQFFr2xUHH8ZJe2nraA1R5vTVa1EEvLdYGSGbWByWdgPCuonoxA33BsOuImv4IqYtBoaogRMWjgqQZIlNio0t8agBjYHUB8rYS6GidZZKeDZUruXG72bmVBRV5rD6/KRJZyD1kZPLDtwbCoqZTT1Uk9OECSCaVmkFQGNzpcXS6eVlO1htiZR6vGL8AzF6akqItbTJXwSOQXem0SUrkdSyU4SQX7sAH6bm2PPC/EGViSf3tI45eZdTUK7AqFQXV5l1dQTZgCL4nYPaO4lQS0/0NTK0dNJHJcuFkWIllYDT8WoEE3GJHNvaDSwTPC6zO0ZIfRC0gFlR2Y6b+EB1ubbYbcng48n+wKM9qWZxVGZSPTuskeiMKybrso2FvI3xDZfwvVzm0NNO/kRG2n5eIgD9+PpiPiSl5TTJYokqQllT6zlAtvNfGpv5HGnL+No5agQiOVVdnSKZgOVK8d+Yqm5NxZrXA1aWt0xoj0yUYXYwy3iui5nvDFbm8UUVSkdHHGyuTr5s5YKQfCLIgNz1Zj0xNcPcHUGV6AgUSysI1llIMrsQfCpPS4B2UDHkZvXS1U4gEJhp5lgaNriU3RGaUMTpGnWDoI3AO97YS6nhtZMrhm5koaR1jrNcjNaXXy+dufA8U1r6bXQsPLGdXpK63RblxGSvEHGkr1csPvC0UNOWRmZFkDSW1R82/wwyJe2nckEE3K3WeHqGqZVp4oZCmj3sRtKF0I+8TU7N4kmVtaWPgIA1W1G/rLssqaiqbnRGV2iEM1jvLy2CTRueizICkqtcBjGjD4jiyKmSKijgmrZObUxhoY3RTzZtRFlEYPjdgFJHQNci2OkmrNKMVV61phmRuQ5XBSxflCqjSmlRWDyIDEJENrGSFfCJCeqC/i6HcYic6z+RXSqkjZqye6ZdRn4og2xnkHZyNz9keH7RGeIM9dZIpKuMy1TG9FlqHVpb6ssxHxOPwWxtvchh4O4OeF2rKxhNXTDxN9WJf0UfkB0JHX+PN0ir89cFw3vwQHXwPwp7jAdbcyombmVEp3Lue1/srcgfee+GLBgxjlJydWUelwYFwYkDycGA4DgAMaa2iSaNo5UV0cWZWFwR5Y3YMMCs8z4RqMvR1po/fsuf85RS7ug6kxE7nzt19Tvj3wvxG+n/h8vvcK/FR1D6KyG3VUdvjUdLP6asWTha4k9n9LWMJCGhqF+GeE6JQR0Nx8X340xtlJUnz+flYioRz1VJXBYoZTRVccvPVHjCSrIQwYmN9pQwZgSCb3vfEvDlMlHSVBjL1FS4klLEANJKVsoAGygWVQOwGFLNsjzKNdFRDBnFOvTUBHUr8wfP5i5+eI6j4rhibRHXVeXuP8A29fEZYx8gzeID/Hjp1bkuy6rn9+QqklV8KU+Wx0EsjPaOaJZZJXZkjAV2OkE2jRpgt7bXtiBrpy8s04q1pBUQ1cyO4X6SNnjijUByLakjDAjxWtbDnScSVriypl1ap/QVOgn1V1YfdfG2szZ5CpqMmmkZfhP83lA9CXBGKjOSfaxfevRgK8GZRLltdHdIpFeKVYS9nGmKmksFJ1G1iOnbE7knEQptFDpDVK1bIEYG5hd3k562HwiNuvmCMdMubKzmT8i1LSG93aGnDdLfEZLnbb0x0TcR11rrl6xD7VRVRoAPRAx/fiJOqpTzWYHnPctq4Zp5aKNZRVxhXUycto5VBRJgT1GmwYDfwqRjnreEIIY1kqat44/o2qVMirDNJGF8bahcFioLaSNVhffERmvGjKD7xmtHTjulGhmlPy1uSAf8GI6jZp3D0OXzVUnaszJzpHzVG2+fhA9MOMJJY4cft4cgGufix5VdqGJEjJ1SVlSOVB2GsA2eY2AF9l2G/bCtQV8k8zfk0NV1J8EuZVItFH5rEtrAW+qo9dXXDBT+zeSpYSZrVPVEG4gTwUyn0Fi3qbffh2paVI0CRoqIosqqAFHoB0xDtIQwjj6ffkhi/wlwNFRFpWZp6qT87USbux7gX+FfkPIYZcGDGaUnJ1YwwHBgxIHpcGAYMABjyMGDAADpjF8GDDGZxm2DBhCC2NFdQRzKUljSRfsuoYd+xGMYMFaALNX7Jssl3NKqHzjZk/ym2ON/ZHSptHPWxjySpYD+BwYMd1bWn9mKiNaeyyI9azMW9ao/wC3HRF7GsuveRJZj/ezO38CMGDDdvab2FET2VcHUdMbw0sKEfWCDV+0bn9+Jg4xgxwcnJ1bAyBgOMYMIYHGcGDABi2M2xjBgA9DBgwYAP/Z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878" y="1424814"/>
            <a:ext cx="234090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3330" y="2097787"/>
            <a:ext cx="6074099" cy="830997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Clr>
                <a:schemeClr val="accent2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ให้บริการ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งานต่างๆ เกี่ยวกับเครื่องกำเนิดไอ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น้ำและ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วิศวกรรมพลังงานความ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ร้อนอย่าง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ครบ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วงจร</a:t>
            </a:r>
          </a:p>
          <a:p>
            <a:pPr marL="342900" indent="-171450">
              <a:buFontTx/>
              <a:buChar char="-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ออกแบบทางวิศวกรรมและผลิตอุปกรณ์เกี่ยวข้อง (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Balance of Plant : BOP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171450">
              <a:buFontTx/>
              <a:buChar char="-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การเสนอโครงการในรูปแบบ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Engineering Procurement and Construction (EPC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171450">
              <a:buFontTx/>
              <a:buChar char="-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บริการการซ่อม สร้าง ตรวจสอบ และบำรุงรักษาเครื่องกำเนิด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ไอ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น้ำและ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ระบบเผา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ไหม้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5400000">
            <a:off x="2707541" y="1612688"/>
            <a:ext cx="457200" cy="18288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xmlns="" val="4133703168"/>
              </p:ext>
            </p:extLst>
          </p:nvPr>
        </p:nvGraphicFramePr>
        <p:xfrm>
          <a:off x="395207" y="4221286"/>
          <a:ext cx="3105874" cy="2461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5316031" y="3753562"/>
          <a:ext cx="3276000" cy="259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itle 1"/>
          <p:cNvSpPr txBox="1">
            <a:spLocks/>
          </p:cNvSpPr>
          <p:nvPr/>
        </p:nvSpPr>
        <p:spPr bwMode="auto">
          <a:xfrm>
            <a:off x="470049" y="3604504"/>
            <a:ext cx="4248000" cy="396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โครงสร้างรายได้ ปี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th-TH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2557</a:t>
            </a:r>
            <a:endParaRPr kumimoji="0" lang="th-TH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xmlns="" val="1022939327"/>
              </p:ext>
            </p:extLst>
          </p:nvPr>
        </p:nvGraphicFramePr>
        <p:xfrm>
          <a:off x="5026875" y="4252748"/>
          <a:ext cx="3106800" cy="24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itle 1"/>
          <p:cNvSpPr txBox="1">
            <a:spLocks/>
          </p:cNvSpPr>
          <p:nvPr/>
        </p:nvSpPr>
        <p:spPr bwMode="auto">
          <a:xfrm>
            <a:off x="5098313" y="3604504"/>
            <a:ext cx="4248000" cy="396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โครงสร้างรายได้ งวด 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</a:t>
            </a:r>
            <a:r>
              <a:rPr lang="th-TH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เดือน ปี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th-TH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2558</a:t>
            </a:r>
            <a:endParaRPr kumimoji="0" lang="th-TH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19315" y="4257350"/>
            <a:ext cx="1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รายได้ตามสัญญา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813.30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ล้านบาท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3329" y="1357689"/>
            <a:ext cx="6074099" cy="276999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2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ผลิต ประกอบ ติดตั้ง และจำหน่ายเครื่องกำเนิดไอน้ำ (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Steam Boiler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23329" y="1071546"/>
            <a:ext cx="2160000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/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รายได้ตามสัญญา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23329" y="1804605"/>
            <a:ext cx="2160000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/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รายได้จากการให้บริการ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9420" y="5019172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84.52</a:t>
            </a: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%</a:t>
            </a:r>
            <a:endParaRPr lang="en-US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78575" y="5019172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8</a:t>
            </a: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13%</a:t>
            </a:r>
            <a:endParaRPr lang="en-US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98511" y="5509455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16.87%</a:t>
            </a:r>
            <a:endParaRPr lang="en-US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01284" y="5434671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.48%</a:t>
            </a:r>
            <a:endParaRPr lang="en-US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92560" y="5590413"/>
            <a:ext cx="190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รายได้จากการให้บริการ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 algn="r">
              <a:lnSpc>
                <a:spcPct val="150000"/>
              </a:lnSpc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148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99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ล้านบาท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89883" y="4267983"/>
            <a:ext cx="1620000" cy="60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รายได้ตามสัญญา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548.25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ล้านบาท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69722" y="5593391"/>
            <a:ext cx="1905752" cy="60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รายได้จากการให้บริการ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111.25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ล้านบาท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7718445" y="5911539"/>
            <a:ext cx="1656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074975" y="5917046"/>
            <a:ext cx="1656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789883" y="4597726"/>
            <a:ext cx="1548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099291" y="4597726"/>
            <a:ext cx="1584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6017" y="201141"/>
            <a:ext cx="9398000" cy="563563"/>
          </a:xfrm>
        </p:spPr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tx1"/>
                </a:solidFill>
              </a:rPr>
              <a:t>ผลิตภัณฑ์ของบริษัทฯ</a:t>
            </a:r>
          </a:p>
        </p:txBody>
      </p:sp>
      <p:sp>
        <p:nvSpPr>
          <p:cNvPr id="50194" name="AutoShape 18" descr="data:image/jpeg;base64,/9j/4AAQSkZJRgABAQAAAQABAAD/2wCEAAkGBhQQEBIUDxISFRQWFBQYFRcTFxQVEBUSFBAWFhMTEhwXGyYeFxsvGRQSIDIsJDMtLyw4FR4yNTwqNScrLSkBCQoKDgwOGg8PGi0jHyU1LCw0LCkzLCkvLCwsLS8vLC8qNCwsLCwpLCwsNCwsKSwsLCwsLCksLCwsLCwsKSwvLP/AABEIAHQAyAMBIgACEQEDEQH/xAAcAAEAAgMBAQEAAAAAAAAAAAAABQcDBggEAQL/xABHEAABAwIDBAUFDQQLAQAAAAABAAIDBBESITEFBkFRBxMiYXEUMkJSoSMzNFNjcnOBgpGxsrNidJKTFyRDVGWjwcLR0tMW/8QAGgEBAAMBAQEAAAAAAAAAAAAAAAIDBQEEBv/EACgRAAIDAAICAQMDBQAAAAAAAAABAgMRBCESMUFRcZEiM7EFEzJhof/aAAwDAQACEQMRAD8AvFERAEREAREQBF+WSh18JBsbGxBseR5HML9IAiIgCIiAIiIAiIgCIiAIiIAiIgCIiAIiIAiIgCIoja+8TILtHbk9UaD5x4KUYObyJCdkYLZPCSqKlsbS57g1o4lantfep0l2w3Y31vTPh6o9qia7aL53YpHX5D0R4BeZalPFUO5dsxr+bKfUOl/006t3lnodoSvppC2+HE05xvGAZPHHx1Vo7n9JMFdhjfaKfTA49l5+Sdx8Dn46qmt7Phkv2fyBRAKlbTGz7kKORKr7fQ6sRUtud0tSU+GKuxSxaB+szB3/ABg9vjorf2btOKpjEkD2vYdHNNx4Hke4rMsqlW+zZquhav0nqREVRcEREAREQBERAEREAREQBERAEREAWKoqWxtLnuDQOJWVV90zVDo6Sncxxa4VAsRkfeZFOuPlJRK7ZuEHJEhtbep0l2w3Y31vTPh6o9qgFrOxd8mvsyos13B+jD871T7PBbMCtuuEYLInzltk7Hs2EX6Y0kgAEk6AZknuWy7I3TvZ1R9TB/vI/AJZbGtbI7VTO15FFJ72fDJfs/kCiF0RvPuFTV7AHsEcjRZkkYAe0DQHg5vcfqsqV3o3KqNnu92bijJ7MrLmN3IH1T3H2qiu+Nn+mei7izq79ogVJ7A3knoZMdM8t9ZpzjeOT28fxCjF7NmbJkqHWibfm45Mb4lXNJrGedScXqLw3P6SoK7Cx9oZ/Ucey8/JO4+Bz8dVuCqHdTdqOnmhPnydYztEadoeYOH4q3ll8ipVtZ8m1xL3bF78HwusvmMcwqe6bnf1qm+hd+qVrFBuLWz0wqIYw6IhxFntxkNJBs2975Fdjx04qTlmnJ8pqbgo7h0UvhKpToq3umjq46Z73PhluAHEnA8NJaWX0GViNM1M9N22LNp6dp1Jlf4Dsx+0vP2VF0NWeBNcmLqdhaQcOa+rm/cvbHktfTyE9nGGv5YJOw6/33+pdE11a2GJ8khsxjXOcf2Wi5XLaXW0vZKi9Wxb9YZXvDQS4gAak5AeKw0+0I5DaOSNx5Nc1x9hVAbb3iqtr1IYMRDnWigaew0cL8CbZknv0C+bc3GrNnMbNI0Btx24nXLHHS5Fi3xVq4y9SljKHzH24x1L5OiF+cY5haT0W74ProHxznFNCW3dxfG6+Fx77gg/VzVNyUz5qt0ceb3zua0E2Bc6UgC50UIcduTTeYWWcpRjGUVunTWMcwvoKob+ijaPxTP5rP8AlWr0e7Flo6FkVQ0NkD5CQHBws55IzHco2VxitUtJ1Wzm8lHDZURFQegKuum74FB+8D9GRWKq66bvgUH7wP0ZFdR+4jz8n9qRTCmNi7yyU9mntx+qeHzDw/BQ6LYMA6F3JrqSeLHSvxPt28dhM08i30R4ZHmVs65boNoSQSNkge5j26OabHw7x3FW5ud0uMmwxV+GOTQSjKFx/b9Q+zwWdfRLfJdmvxuTDFBrP4LIWKpp2SMc2VrXMIs5rgC0jjcHJYK7ascLQ57hn5oGZd83mtP2tvBJPceaz1Rx+ceP4KqqiVnrpfUuv5MKlj7f0NY29uJSCpvTPf1eeKMZsDuUbyb4defcV76embG0NjaGtGgGiyItiMfFYYE5eT3MPTs336L6Rn5wrHVcbN9+i+kZ+cKx1nc32jW/p3+Mim+m/wCFU30Lv1SoLZXSXU01IKWEQhoDgHEEyDESSfOtfM8FO9N5/rVN9C79UrdOjCmYdl0xLWk9vOwJ99dxXfJRpi2tOeEp3yUXhoPRTupLJVx1L2ObDFchzgQHvLS1oZfXUknTJQ3SDtTyraU5BGFrhEwk9mzOyT4YsRV6bybVFJSTzH0I3EfPtZg/iIXP+627Mm0pzFG5oIa57nPuQACBnbO5Ll2qfm3ZLrOiN9f9uMao972Z99qCCGoaKSWOSMwx5xuBAe1uB97aEluL7Ss3am2DVbuPlBu4wNa/nibI1kl/uJ+taLvL0Xz0NO6d8sT2tLQ4MD8QDja+Y0uQtg6JahtVSVlDKciC4c8ErcD7eDg0/aXbMcFJPcYq8o2Sg1nkiL6Fo2mvkLrYhA7BfmZGB1vqPtVybSEXVP8AKcHVWu/rLdXhGfavlZc91FNVbGrQT2ZGE4HWvHKzQkes0jUajxUjvT0nVFfD1JYyJhtjDC4l9jcAk6NvnZRtpdk1KL6O03xqrcJLtFwbAfQF7/IPJcWEY+owYsN8sWHhdc+y4/KndTi6zrnYMF8ePrThw2zvdW10QbryU0Us87Sx02EMa4WcI23OIjhcn2Dmqn8vMFYZWYS6OdzwHeaS2UkA2OilQslJJ6c5LbhByWE7fbP+Jf5ytno66/yBnlnW9bjkv12LrLYzhviztZV1/TbV/FUv8Mn/AKKy9xd4X19G2eZrGuLpBZlw2zXkDUkqq9S8e0l9i7jOHn+mTf3NgREXiNAKP25sGGtiMVSzE29xwc11iA5h4HMqQRdTztHGk1jKH3x6MZ6LFJDeaAZ4gPdGD5Ro4d4y52WlrqxaBvj0URVOKSkwwzalukMh7wPMPePuXuq5XxP8mZfwvmv8FJIvXtTZMtLIY6iNzHjg7iObTo4d4XkXvT30ZrTTxkxsfeeWns0kvjGWFx80fsH0fDRbzs3a0dQ28Tr82nJ7fEKrlkp6l0bg6Nxa4aEarqeEWtLYWWmpXSODY2lx5D8TyC13dTemKeRsdY8Qk/2luw48jwYe85K5KChjiYBEAAc76l3eTxVF3IVfSXZ6ePxXb23iIvY+67YrPl7TxmB6DT3cyp1EWVOcpvZG3XVGtZFHlq9lwzEGaGKQgWBexriByGILNT0zY2hsbWsaNGtAa0eAGQWRFHSeL2YqmlZI0tkY17Tq14Dmm2lwclipNlwwkmGKKMkWJYxrSRyOEZr1ImjF7Mc8DZGlsjWuadWuAc0jvByKwUuyYYnYooYmOta7GMabcrgaZBetE0YjBWUEczcM0bJG8ntDm/cV4qPdelhdiipoGuGhbG3EPA2yUoia/Q8U+8Cj3bvUxNzTU9zr7lHe519FSCIm0Gk/ZHf/ADlL/daf+VH/ANV66SjZC3BExjG5nCxoa25NybDJZkTWwkl6CIi4dCIiAIiICN27u9BWx9XUxhw4HR7TzYdQVTG+HRlPQ4pIrzQDPEB7owfKNHDvGXgr5RXV3Sr9ejz3ceFq79/U5TRXZvj0URVOKWjwwzalukLz3geYe8Zd3FU9tTZMtLIY6iN0bxwdxHNp0cO8LTrujZ6Me6idT79fU8i2zdDpGnoCGH3WD4txzaPknej4aeC1NFOUVJYyuE5QexZ0tu9vTT18eOmfe3nMOUjDye3/AF0Usuat0Kh0dfSljnNJniaS0kEtdI0OabaghdKrKvqVb6NvjXu2OsIiKg9IREQBERAEREAREQBERAEREAREQBERAEREAUbt3d6Ctj6upjDhwOj2nmw6gqSRdTa7RxpNYyht8OjKehxSRXmgGeID3Rg+UaOHeMvBaYurFX++PRRFU4paPDDNmS3SF57wPMPeMu7ivdVyvif5My/hfNf4Km3X+HUn7xD+q1dMrnHZeyZaXaVLHURuY8VEOTuI65ubTo4d4XRyjy3rWFnBTSkmERF4jQCIiAIiIAiIgCIiAIiIAiIgCIiAIiIAiIgCIiAIiIDx7Q2RFUYDNG1xje17CfOY9pBBadRmB4r2IiacwIiIdCIiAIiIAiIgCIiAIiIAiIgP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6" name="AutoShape 20" descr="data:image/jpeg;base64,/9j/4AAQSkZJRgABAQAAAQABAAD/2wCEAAkGBhQQEBIUDxISFRQWFBQYFRcTFxQVEBUSFBAWFhMTEhwXGyYeFxsvGRQSIDIsJDMtLyw4FR4yNTwqNScrLSkBCQoKDgwOGg8PGi0jHyU1LCw0LCkzLCkvLCwsLS8vLC8qNCwsLCwpLCwsNCwsKSwsLCwsLCksLCwsLCwsKSwvLP/AABEIAHQAyAMBIgACEQEDEQH/xAAcAAEAAgMBAQEAAAAAAAAAAAAABQcDBggEAQL/xABHEAABAwIDBAUFDQQLAQAAAAABAAIDBBESITEFBkFRBxMiYXEUMkJSoSMzNFNjcnOBgpGxsrNidJKTFyRDVGWjwcLR0tMW/8QAGgEBAAMBAQEAAAAAAAAAAAAAAAIDBQEEBv/EACgRAAIDAAICAQMDBQAAAAAAAAABAgMRBCESMUFRcZEiM7EFEzJhof/aAAwDAQACEQMRAD8AvFERAEREAREQBF+WSh18JBsbGxBseR5HML9IAiIgCIiAIiIAiIgCIiAIiIAiIgCIiAIiIAiIgCIoja+8TILtHbk9UaD5x4KUYObyJCdkYLZPCSqKlsbS57g1o4lantfep0l2w3Y31vTPh6o9qia7aL53YpHX5D0R4BeZalPFUO5dsxr+bKfUOl/006t3lnodoSvppC2+HE05xvGAZPHHx1Vo7n9JMFdhjfaKfTA49l5+Sdx8Dn46qmt7Phkv2fyBRAKlbTGz7kKORKr7fQ6sRUtud0tSU+GKuxSxaB+szB3/ABg9vjorf2btOKpjEkD2vYdHNNx4Hke4rMsqlW+zZquhav0nqREVRcEREAREQBERAEREAREQBERAEREAWKoqWxtLnuDQOJWVV90zVDo6Sncxxa4VAsRkfeZFOuPlJRK7ZuEHJEhtbep0l2w3Y31vTPh6o9qgFrOxd8mvsyos13B+jD871T7PBbMCtuuEYLInzltk7Hs2EX6Y0kgAEk6AZknuWy7I3TvZ1R9TB/vI/AJZbGtbI7VTO15FFJ72fDJfs/kCiF0RvPuFTV7AHsEcjRZkkYAe0DQHg5vcfqsqV3o3KqNnu92bijJ7MrLmN3IH1T3H2qiu+Nn+mei7izq79ogVJ7A3knoZMdM8t9ZpzjeOT28fxCjF7NmbJkqHWibfm45Mb4lXNJrGedScXqLw3P6SoK7Cx9oZ/Ucey8/JO4+Bz8dVuCqHdTdqOnmhPnydYztEadoeYOH4q3ll8ipVtZ8m1xL3bF78HwusvmMcwqe6bnf1qm+hd+qVrFBuLWz0wqIYw6IhxFntxkNJBs2975Fdjx04qTlmnJ8pqbgo7h0UvhKpToq3umjq46Z73PhluAHEnA8NJaWX0GViNM1M9N22LNp6dp1Jlf4Dsx+0vP2VF0NWeBNcmLqdhaQcOa+rm/cvbHktfTyE9nGGv5YJOw6/33+pdE11a2GJ8khsxjXOcf2Wi5XLaXW0vZKi9Wxb9YZXvDQS4gAak5AeKw0+0I5DaOSNx5Nc1x9hVAbb3iqtr1IYMRDnWigaew0cL8CbZknv0C+bc3GrNnMbNI0Btx24nXLHHS5Fi3xVq4y9SljKHzH24x1L5OiF+cY5haT0W74ProHxznFNCW3dxfG6+Fx77gg/VzVNyUz5qt0ceb3zua0E2Bc6UgC50UIcduTTeYWWcpRjGUVunTWMcwvoKob+ijaPxTP5rP8AlWr0e7Flo6FkVQ0NkD5CQHBws55IzHco2VxitUtJ1Wzm8lHDZURFQegKuum74FB+8D9GRWKq66bvgUH7wP0ZFdR+4jz8n9qRTCmNi7yyU9mntx+qeHzDw/BQ6LYMA6F3JrqSeLHSvxPt28dhM08i30R4ZHmVs65boNoSQSNkge5j26OabHw7x3FW5ud0uMmwxV+GOTQSjKFx/b9Q+zwWdfRLfJdmvxuTDFBrP4LIWKpp2SMc2VrXMIs5rgC0jjcHJYK7ascLQ57hn5oGZd83mtP2tvBJPceaz1Rx+ceP4KqqiVnrpfUuv5MKlj7f0NY29uJSCpvTPf1eeKMZsDuUbyb4defcV76embG0NjaGtGgGiyItiMfFYYE5eT3MPTs336L6Rn5wrHVcbN9+i+kZ+cKx1nc32jW/p3+Mim+m/wCFU30Lv1SoLZXSXU01IKWEQhoDgHEEyDESSfOtfM8FO9N5/rVN9C79UrdOjCmYdl0xLWk9vOwJ99dxXfJRpi2tOeEp3yUXhoPRTupLJVx1L2ObDFchzgQHvLS1oZfXUknTJQ3SDtTyraU5BGFrhEwk9mzOyT4YsRV6bybVFJSTzH0I3EfPtZg/iIXP+627Mm0pzFG5oIa57nPuQACBnbO5Ll2qfm3ZLrOiN9f9uMao972Z99qCCGoaKSWOSMwx5xuBAe1uB97aEluL7Ss3am2DVbuPlBu4wNa/nibI1kl/uJ+taLvL0Xz0NO6d8sT2tLQ4MD8QDja+Y0uQtg6JahtVSVlDKciC4c8ErcD7eDg0/aXbMcFJPcYq8o2Sg1nkiL6Fo2mvkLrYhA7BfmZGB1vqPtVybSEXVP8AKcHVWu/rLdXhGfavlZc91FNVbGrQT2ZGE4HWvHKzQkes0jUajxUjvT0nVFfD1JYyJhtjDC4l9jcAk6NvnZRtpdk1KL6O03xqrcJLtFwbAfQF7/IPJcWEY+owYsN8sWHhdc+y4/KndTi6zrnYMF8ePrThw2zvdW10QbryU0Us87Sx02EMa4WcI23OIjhcn2Dmqn8vMFYZWYS6OdzwHeaS2UkA2OilQslJJ6c5LbhByWE7fbP+Jf5ytno66/yBnlnW9bjkv12LrLYzhviztZV1/TbV/FUv8Mn/AKKy9xd4X19G2eZrGuLpBZlw2zXkDUkqq9S8e0l9i7jOHn+mTf3NgREXiNAKP25sGGtiMVSzE29xwc11iA5h4HMqQRdTztHGk1jKH3x6MZ6LFJDeaAZ4gPdGD5Ro4d4y52WlrqxaBvj0URVOKSkwwzalukMh7wPMPePuXuq5XxP8mZfwvmv8FJIvXtTZMtLIY6iNzHjg7iObTo4d4XkXvT30ZrTTxkxsfeeWns0kvjGWFx80fsH0fDRbzs3a0dQ28Tr82nJ7fEKrlkp6l0bg6Nxa4aEarqeEWtLYWWmpXSODY2lx5D8TyC13dTemKeRsdY8Qk/2luw48jwYe85K5KChjiYBEAAc76l3eTxVF3IVfSXZ6ePxXb23iIvY+67YrPl7TxmB6DT3cyp1EWVOcpvZG3XVGtZFHlq9lwzEGaGKQgWBexriByGILNT0zY2hsbWsaNGtAa0eAGQWRFHSeL2YqmlZI0tkY17Tq14Dmm2lwclipNlwwkmGKKMkWJYxrSRyOEZr1ImjF7Mc8DZGlsjWuadWuAc0jvByKwUuyYYnYooYmOta7GMabcrgaZBetE0YjBWUEczcM0bJG8ntDm/cV4qPdelhdiipoGuGhbG3EPA2yUoia/Q8U+8Cj3bvUxNzTU9zr7lHe519FSCIm0Gk/ZHf/ADlL/daf+VH/ANV66SjZC3BExjG5nCxoa25NybDJZkTWwkl6CIi4dCIiAIiICN27u9BWx9XUxhw4HR7TzYdQVTG+HRlPQ4pIrzQDPEB7owfKNHDvGXgr5RXV3Sr9ejz3ceFq79/U5TRXZvj0URVOKWjwwzalukLz3geYe8Zd3FU9tTZMtLIY6iN0bxwdxHNp0cO8LTrujZ6Me6idT79fU8i2zdDpGnoCGH3WD4txzaPknej4aeC1NFOUVJYyuE5QexZ0tu9vTT18eOmfe3nMOUjDye3/AF0Usuat0Kh0dfSljnNJniaS0kEtdI0OabaghdKrKvqVb6NvjXu2OsIiKg9IREQBERAEREAREQBERAEREAREQBERAEREAUbt3d6Ctj6upjDhwOj2nmw6gqSRdTa7RxpNYyht8OjKehxSRXmgGeID3Rg+UaOHeMvBaYurFX++PRRFU4paPDDNmS3SF57wPMPeMu7ivdVyvif5My/hfNf4Km3X+HUn7xD+q1dMrnHZeyZaXaVLHURuY8VEOTuI65ubTo4d4XRyjy3rWFnBTSkmERF4jQCIiAIiIAiIgCIiAIiIAiIgCIiAIiIAiIgCIiAIiIDx7Q2RFUYDNG1xje17CfOY9pBBadRmB4r2IiacwIiIdCIiAIiIAiIgCIiAIiIAiIgP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3" name="AutoShape 27" descr="data:image/jpeg;base64,/9j/4AAQSkZJRgABAQAAAQABAAD/2wCEAAkGBhQRERQUEhQUFRQSFxQWFxcXFx8VFhscIBUWFBwVHhYgJyclGRkkHBsXHy8kJyc1ODg4FR4xNTQqNSYsLCkBCQoKDQsNGQ4OGTMkHiQ0MDQvNTU0NC81NC4sNTQ1LzUyNTQ0LzY1LTQvNDQ0LTQyLzUsLDQ0NDQ0LDQsLCwvLP/AABEIAEAAgAMBIgACEQEDEQH/xAAbAAABBQEBAAAAAAAAAAAAAAAAAQMFBgcEAv/EADwQAAIBAgIHBgIIBQUBAAAAAAECAwAEBREGEhMhMTJhFCJBUXGBQpEHJENygqGx8CMzU2LBRFJkwtEW/8QAGwEAAgIDAQAAAAAAAAAAAAAABQYDBwABAgT/xAAtEQABAwMCBQIGAwEAAAAAAAABAAIEAwUREiEGIjFBUWGRI4GhscHRE3HwFP/aAAwDAQACEQMRAD8AqNFFFLKvDKKKKMqxZkBFLUtaaNSFBLMVt4T9rMdQH7q8XPoK8TaSWttutItvJ/XuF7g6pBw92+VF4Fnlzz8Jm3lL1xv8OFtq1O8D9pbDRuWRNo+UMI4yynZp7Z72PQUs2O2drut4+1yf1ZgVhB81iG9/VjVcxTG5rl9eeRpGHDWOYHQLwA9AK4qsG3cJRo+HSTqd9EgXDiaXL5WHQ30/auUN/Y3XN9SmPrJbN/2j993WmMTwGaABnXONuWRDrxN1Djdl61VKk8H0luLXPYyEK3Mh70beecZ3H9etR3HhCjWy+KdJ8HopbfxTKi8tXnb69fdP0VLRYpZXQ/iL2KU/EoL2xPVOaPPpmK8Yjo7NCocgPE3LLGdeI/jHD3yqvp1rlQXYrM+fZP8Ab71DnDkdg+D1UZRRlRQzCOAhFFFFYtopQKnLXRciEXNy6wW5yAcguzZ8AqL+pIrln0wit+7YQhWH+onAkm9Vj5Y/1o3b7JLuBzTby+eyWrjxHEhZaDqd4H5Keh0aZUEty6WsJ4PLuZvuR8zn5U1LpVb2+6yh1nG7tFwAzeqQ8F98z0qyfRHHDdy3Ml1qzXI1NTbfxDq5NrMNbrkDkN2a07pNsS9lFPZCG7M8AZ1jUQSLrgOisOdcjwIz3U0RLZCgyf4qzC9w79B0zsO4/wBhIs6+TJzdnaW+B+VmWI4rLcOZJpGkY/Exzy6DwUdBlXNl+/8APWt6vdH7YYvbIIIQjWtyxXZrqkiSPJiMt53nf1pJdCoYRiTmCIpIm1izRTqHYuGUbu6Ayht3+8UfZf6LGhop42GO3fCXjHJ3ysFz/eYoArccFwmC0w+wK28LvcyWiSNIgdjtN7HM+I8BVH+lnAIre9UQRhBJEHKqO6DrspIHgMhXuiXinIkGjpx13/paNEtGVRqK0z6I7mGZzaTWkD6qSS7R0DPxTJcmHDJuNT2Htbz4y9r2O2RLZJ96xr38xDkSuWW7M5eprmvd3Uar6Zp5DRnqOi0KOQDlYqP1/wDM6kcH0gntSTBIU1uK55o3RkO5h7VuUWiMSJfs9vDkzyPCdRTkuwQbt3d7wY5VF/R3glsuGWrzwxO9w5ALRqx7zMFGZHDIV46t9o1aLi+nkZAx16jP4XYokEYKoEeN2dz/AD07JKftIhrW5P8AdFzJ6rSX+jcsS7QassJ4SxHaR/Mb1P3gKvmiWjUIxbE43hiZFMLxqyKVUPrvuBG7jlWXy4vNZ3c5tnMQEso1V5CBI4AKcpGW7IigVaxxblVcIvI4AH0OoZ+SY4fEUuCAKh1t9fwUlFSsekFpdbrmPs8p+1gGcZPm0Hh6qfai/wBHJI02qFJoDwmiOunv4qehFKE+0S4DvjN289vdPtuv0OcA1rsO8FM4Zjk1uTsnyDcykayN0ZDuP610y2lld/8ACmPioL2zHqnNH7ZioeioYVykwXaqL8fZTXCzRJzfiN5vPdXLQzRyC1dziKqueo1tdK7bH4s8pkICnlPey4VOaQaUW4tbKGW6iuLhJ7RnkQ5qNSQM0pPwjV+dUHDMdmtydk/dPMjDXjYeRQ7iK6ZrOyu/DsUx8Rm9sT1HNF6jdTRGu8abXD5ji0+nTb7BIU/huVDBNEam/X2Wg3ml1ocWtpRcxGNba4QtrbgxkjIHqcj8qSHT62ltLyOS4jDq13HHrMBrqQxjI6EMF/DWQ41ozPa5GVP4bcsqd+JvRxu3+RqL1vnTXSskWsxrmPJG2CMdt0ruqvZsQtpwbSS0ubGxRrqKGS0e2eRZTqk7IZEDPjn4Gq/pt9JTLe69hKpAhWJ31QytkzPuzHgTxrNi1JXso2KgyqajjqBzsem64NZxGFoP0e6Ug4pJc3kyKXhZS7ZIpOcSqMhw3LXfgWkNumP3U7TRrC6yashbunMQ5b/Zvkay80udTVbRSqOe4HGpuntsFy2qRhbnbaa22riIe6jOtJJsQXzzXs6KAvkC2f503BpbYW9ph8RkjlMTWynVky2bCMgzHzCnPMf3ViGf7/zUtg+i9xdAtGgEY5pXOziHq54+2dDatki0WF1WoWt75x2GFKyq9xw0LZLTSmxTEZ5u1Q6stvbrnrbtZHlzHyK/Osk/+emvbid4FBi2sp2zHUhAMjEEyHdw35D5VJRWllaeHbZh4sClsp6LzS+5ApjFMemuMhI/cHLGo1Y16CMbhSy++Rra53/GS8kAZPTZNELhuXMw6sNDfqfkno8OsrXmPbZh5Zx2wPX4pPyHSmsS0gmnAV2AjXljQBI19EGQqNopUm3SVOdms7Pp2T7AssSCAabcu8nqiiiihqMIozoorFrCkMLx6a3zEbd1uaNhrRt0KHca6JbGxuxu+pTHyze1J+7zRe2YqHpc6IwrnJgu1UXEfZBrhZYk8H+RuD5GxTGNaNT2mRlTuNyyqQ8Tekg3fM1F1a8Kx6a3zEbdxuaNhrxsPEFDuNPzWNld7x9SmPlnJbN7c0f5irCt3F9GryShpPnqFXtw4XlRuajzt9OvsqbUxg+ic9yuuqhIRzTSHZxD8R5j0GdTkC2Vp/LTtco+0lGrCD5pDxbLzauPE8ZmuGzlctlwHBV6BRuUelcXHjCnTyyINR8nopLfwrJkc1fkHr19uy64YLG05V7ZMPikBW3U9IuL+9cmJ45NcEGV8wOVR3UUeSoNwrizpKr+bcZM1+qs/P2VgQLPEgD4Td/J3KUmkoooei+AiiiisW1/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5" name="AutoShape 29" descr="data:image/jpeg;base64,/9j/4AAQSkZJRgABAQAAAQABAAD/2wCEAAkGBhQRERQUEhQUFRQSFxQWFxcXFx8VFhscIBUWFBwVHhYgJyclGRkkHBsXHy8kJyc1ODg4FR4xNTQqNSYsLCkBCQoKDQsNGQ4OGTMkHiQ0MDQvNTU0NC81NC4sNTQ1LzUyNTQ0LzY1LTQvNDQ0LTQyLzUsLDQ0NDQ0LDQsLCwvLP/AABEIAEAAgAMBIgACEQEDEQH/xAAbAAABBQEBAAAAAAAAAAAAAAAAAQMFBgcEAv/EADwQAAIBAgIHBgIIBQUBAAAAAAECAwAEBREGEhMhMTJhFCJBUXGBQpEHJENygqGx8CMzU2LBRFJkwtEW/8QAGwEAAgIDAQAAAAAAAAAAAAAABQYDBwABAgT/xAAtEQABAwMCBQIGAwEAAAAAAAABAAIEAwUREiEGIjFBUWGRI4GhscHRE3HwFP/aAAwDAQACEQMRAD8AqNFFFLKvDKKKKMqxZkBFLUtaaNSFBLMVt4T9rMdQH7q8XPoK8TaSWttutItvJ/XuF7g6pBw92+VF4Fnlzz8Jm3lL1xv8OFtq1O8D9pbDRuWRNo+UMI4yynZp7Z72PQUs2O2drut4+1yf1ZgVhB81iG9/VjVcxTG5rl9eeRpGHDWOYHQLwA9AK4qsG3cJRo+HSTqd9EgXDiaXL5WHQ30/auUN/Y3XN9SmPrJbN/2j993WmMTwGaABnXONuWRDrxN1Djdl61VKk8H0luLXPYyEK3Mh70beecZ3H9etR3HhCjWy+KdJ8HopbfxTKi8tXnb69fdP0VLRYpZXQ/iL2KU/EoL2xPVOaPPpmK8Yjo7NCocgPE3LLGdeI/jHD3yqvp1rlQXYrM+fZP8Ab71DnDkdg+D1UZRRlRQzCOAhFFFFYtopQKnLXRciEXNy6wW5yAcguzZ8AqL+pIrln0wit+7YQhWH+onAkm9Vj5Y/1o3b7JLuBzTby+eyWrjxHEhZaDqd4H5Keh0aZUEty6WsJ4PLuZvuR8zn5U1LpVb2+6yh1nG7tFwAzeqQ8F98z0qyfRHHDdy3Ml1qzXI1NTbfxDq5NrMNbrkDkN2a07pNsS9lFPZCG7M8AZ1jUQSLrgOisOdcjwIz3U0RLZCgyf4qzC9w79B0zsO4/wBhIs6+TJzdnaW+B+VmWI4rLcOZJpGkY/Exzy6DwUdBlXNl+/8APWt6vdH7YYvbIIIQjWtyxXZrqkiSPJiMt53nf1pJdCoYRiTmCIpIm1izRTqHYuGUbu6Ayht3+8UfZf6LGhop42GO3fCXjHJ3ysFz/eYoArccFwmC0w+wK28LvcyWiSNIgdjtN7HM+I8BVH+lnAIre9UQRhBJEHKqO6DrspIHgMhXuiXinIkGjpx13/paNEtGVRqK0z6I7mGZzaTWkD6qSS7R0DPxTJcmHDJuNT2Htbz4y9r2O2RLZJ96xr38xDkSuWW7M5eprmvd3Uar6Zp5DRnqOi0KOQDlYqP1/wDM6kcH0gntSTBIU1uK55o3RkO5h7VuUWiMSJfs9vDkzyPCdRTkuwQbt3d7wY5VF/R3glsuGWrzwxO9w5ALRqx7zMFGZHDIV46t9o1aLi+nkZAx16jP4XYokEYKoEeN2dz/AD07JKftIhrW5P8AdFzJ6rSX+jcsS7QassJ4SxHaR/Mb1P3gKvmiWjUIxbE43hiZFMLxqyKVUPrvuBG7jlWXy4vNZ3c5tnMQEso1V5CBI4AKcpGW7IigVaxxblVcIvI4AH0OoZ+SY4fEUuCAKh1t9fwUlFSsekFpdbrmPs8p+1gGcZPm0Hh6qfai/wBHJI02qFJoDwmiOunv4qehFKE+0S4DvjN289vdPtuv0OcA1rsO8FM4Zjk1uTsnyDcykayN0ZDuP610y2lld/8ACmPioL2zHqnNH7ZioeioYVykwXaqL8fZTXCzRJzfiN5vPdXLQzRyC1dziKqueo1tdK7bH4s8pkICnlPey4VOaQaUW4tbKGW6iuLhJ7RnkQ5qNSQM0pPwjV+dUHDMdmtydk/dPMjDXjYeRQ7iK6ZrOyu/DsUx8Rm9sT1HNF6jdTRGu8abXD5ji0+nTb7BIU/huVDBNEam/X2Wg3ml1ocWtpRcxGNba4QtrbgxkjIHqcj8qSHT62ltLyOS4jDq13HHrMBrqQxjI6EMF/DWQ41ozPa5GVP4bcsqd+JvRxu3+RqL1vnTXSskWsxrmPJG2CMdt0ruqvZsQtpwbSS0ubGxRrqKGS0e2eRZTqk7IZEDPjn4Gq/pt9JTLe69hKpAhWJ31QytkzPuzHgTxrNi1JXso2KgyqajjqBzsem64NZxGFoP0e6Ug4pJc3kyKXhZS7ZIpOcSqMhw3LXfgWkNumP3U7TRrC6yashbunMQ5b/Zvkay80udTVbRSqOe4HGpuntsFy2qRhbnbaa22riIe6jOtJJsQXzzXs6KAvkC2f503BpbYW9ph8RkjlMTWynVky2bCMgzHzCnPMf3ViGf7/zUtg+i9xdAtGgEY5pXOziHq54+2dDatki0WF1WoWt75x2GFKyq9xw0LZLTSmxTEZ5u1Q6stvbrnrbtZHlzHyK/Osk/+emvbid4FBi2sp2zHUhAMjEEyHdw35D5VJRWllaeHbZh4sClsp6LzS+5ApjFMemuMhI/cHLGo1Y16CMbhSy++Rra53/GS8kAZPTZNELhuXMw6sNDfqfkno8OsrXmPbZh5Zx2wPX4pPyHSmsS0gmnAV2AjXljQBI19EGQqNopUm3SVOdms7Pp2T7AssSCAabcu8nqiiiihqMIozoorFrCkMLx6a3zEbd1uaNhrRt0KHca6JbGxuxu+pTHyze1J+7zRe2YqHpc6IwrnJgu1UXEfZBrhZYk8H+RuD5GxTGNaNT2mRlTuNyyqQ8Tekg3fM1F1a8Kx6a3zEbdxuaNhrxsPEFDuNPzWNld7x9SmPlnJbN7c0f5irCt3F9GryShpPnqFXtw4XlRuajzt9OvsqbUxg+ic9yuuqhIRzTSHZxD8R5j0GdTkC2Vp/LTtco+0lGrCD5pDxbLzauPE8ZmuGzlctlwHBV6BRuUelcXHjCnTyyINR8nopLfwrJkc1fkHr19uy64YLG05V7ZMPikBW3U9IuL+9cmJ45NcEGV8wOVR3UUeSoNwrizpKr+bcZM1+qs/P2VgQLPEgD4Td/J3KUmkoooei+AiiiisW1/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7" name="AutoShape 31" descr="data:image/jpeg;base64,/9j/4AAQSkZJRgABAQAAAQABAAD/2wCEAAkGBhQRERQUEhQUFRQSFxQWFxcXFx8VFhscIBUWFBwVHhYgJyclGRkkHBsXHy8kJyc1ODg4FR4xNTQqNSYsLCkBCQoKDQsNGQ4OGTMkHiQ0MDQvNTU0NC81NC4sNTQ1LzUyNTQ0LzY1LTQvNDQ0LTQyLzUsLDQ0NDQ0LDQsLCwvLP/AABEIAEAAgAMBIgACEQEDEQH/xAAbAAABBQEBAAAAAAAAAAAAAAAAAQMFBgcEAv/EADwQAAIBAgIHBgIIBQUBAAAAAAECAwAEBREGEhMhMTJhFCJBUXGBQpEHJENygqGx8CMzU2LBRFJkwtEW/8QAGwEAAgIDAQAAAAAAAAAAAAAABQYDBwABAgT/xAAtEQABAwMCBQIGAwEAAAAAAAABAAIEAwUREiEGIjFBUWGRI4GhscHRE3HwFP/aAAwDAQACEQMRAD8AqNFFFLKvDKKKKMqxZkBFLUtaaNSFBLMVt4T9rMdQH7q8XPoK8TaSWttutItvJ/XuF7g6pBw92+VF4Fnlzz8Jm3lL1xv8OFtq1O8D9pbDRuWRNo+UMI4yynZp7Z72PQUs2O2drut4+1yf1ZgVhB81iG9/VjVcxTG5rl9eeRpGHDWOYHQLwA9AK4qsG3cJRo+HSTqd9EgXDiaXL5WHQ30/auUN/Y3XN9SmPrJbN/2j993WmMTwGaABnXONuWRDrxN1Djdl61VKk8H0luLXPYyEK3Mh70beecZ3H9etR3HhCjWy+KdJ8HopbfxTKi8tXnb69fdP0VLRYpZXQ/iL2KU/EoL2xPVOaPPpmK8Yjo7NCocgPE3LLGdeI/jHD3yqvp1rlQXYrM+fZP8Ab71DnDkdg+D1UZRRlRQzCOAhFFFFYtopQKnLXRciEXNy6wW5yAcguzZ8AqL+pIrln0wit+7YQhWH+onAkm9Vj5Y/1o3b7JLuBzTby+eyWrjxHEhZaDqd4H5Keh0aZUEty6WsJ4PLuZvuR8zn5U1LpVb2+6yh1nG7tFwAzeqQ8F98z0qyfRHHDdy3Ml1qzXI1NTbfxDq5NrMNbrkDkN2a07pNsS9lFPZCG7M8AZ1jUQSLrgOisOdcjwIz3U0RLZCgyf4qzC9w79B0zsO4/wBhIs6+TJzdnaW+B+VmWI4rLcOZJpGkY/Exzy6DwUdBlXNl+/8APWt6vdH7YYvbIIIQjWtyxXZrqkiSPJiMt53nf1pJdCoYRiTmCIpIm1izRTqHYuGUbu6Ayht3+8UfZf6LGhop42GO3fCXjHJ3ysFz/eYoArccFwmC0w+wK28LvcyWiSNIgdjtN7HM+I8BVH+lnAIre9UQRhBJEHKqO6DrspIHgMhXuiXinIkGjpx13/paNEtGVRqK0z6I7mGZzaTWkD6qSS7R0DPxTJcmHDJuNT2Htbz4y9r2O2RLZJ96xr38xDkSuWW7M5eprmvd3Uar6Zp5DRnqOi0KOQDlYqP1/wDM6kcH0gntSTBIU1uK55o3RkO5h7VuUWiMSJfs9vDkzyPCdRTkuwQbt3d7wY5VF/R3glsuGWrzwxO9w5ALRqx7zMFGZHDIV46t9o1aLi+nkZAx16jP4XYokEYKoEeN2dz/AD07JKftIhrW5P8AdFzJ6rSX+jcsS7QassJ4SxHaR/Mb1P3gKvmiWjUIxbE43hiZFMLxqyKVUPrvuBG7jlWXy4vNZ3c5tnMQEso1V5CBI4AKcpGW7IigVaxxblVcIvI4AH0OoZ+SY4fEUuCAKh1t9fwUlFSsekFpdbrmPs8p+1gGcZPm0Hh6qfai/wBHJI02qFJoDwmiOunv4qehFKE+0S4DvjN289vdPtuv0OcA1rsO8FM4Zjk1uTsnyDcykayN0ZDuP610y2lld/8ACmPioL2zHqnNH7ZioeioYVykwXaqL8fZTXCzRJzfiN5vPdXLQzRyC1dziKqueo1tdK7bH4s8pkICnlPey4VOaQaUW4tbKGW6iuLhJ7RnkQ5qNSQM0pPwjV+dUHDMdmtydk/dPMjDXjYeRQ7iK6ZrOyu/DsUx8Rm9sT1HNF6jdTRGu8abXD5ji0+nTb7BIU/huVDBNEam/X2Wg3ml1ocWtpRcxGNba4QtrbgxkjIHqcj8qSHT62ltLyOS4jDq13HHrMBrqQxjI6EMF/DWQ41ozPa5GVP4bcsqd+JvRxu3+RqL1vnTXSskWsxrmPJG2CMdt0ruqvZsQtpwbSS0ubGxRrqKGS0e2eRZTqk7IZEDPjn4Gq/pt9JTLe69hKpAhWJ31QytkzPuzHgTxrNi1JXso2KgyqajjqBzsem64NZxGFoP0e6Ug4pJc3kyKXhZS7ZIpOcSqMhw3LXfgWkNumP3U7TRrC6yashbunMQ5b/Zvkay80udTVbRSqOe4HGpuntsFy2qRhbnbaa22riIe6jOtJJsQXzzXs6KAvkC2f503BpbYW9ph8RkjlMTWynVky2bCMgzHzCnPMf3ViGf7/zUtg+i9xdAtGgEY5pXOziHq54+2dDatki0WF1WoWt75x2GFKyq9xw0LZLTSmxTEZ5u1Q6stvbrnrbtZHlzHyK/Osk/+emvbid4FBi2sp2zHUhAMjEEyHdw35D5VJRWllaeHbZh4sClsp6LzS+5ApjFMemuMhI/cHLGo1Y16CMbhSy++Rra53/GS8kAZPTZNELhuXMw6sNDfqfkno8OsrXmPbZh5Zx2wPX4pPyHSmsS0gmnAV2AjXljQBI19EGQqNopUm3SVOdms7Pp2T7AssSCAabcu8nqiiiihqMIozoorFrCkMLx6a3zEbd1uaNhrRt0KHca6JbGxuxu+pTHyze1J+7zRe2YqHpc6IwrnJgu1UXEfZBrhZYk8H+RuD5GxTGNaNT2mRlTuNyyqQ8Tekg3fM1F1a8Kx6a3zEbdxuaNhrxsPEFDuNPzWNld7x9SmPlnJbN7c0f5irCt3F9GryShpPnqFXtw4XlRuajzt9OvsqbUxg+ic9yuuqhIRzTSHZxD8R5j0GdTkC2Vp/LTtco+0lGrCD5pDxbLzauPE8ZmuGzlctlwHBV6BRuUelcXHjCnTyyINR8nopLfwrJkc1fkHr19uy64YLG05V7ZMPikBW3U9IuL+9cmJ45NcEGV8wOVR3UUeSoNwrizpKr+bcZM1+qs/P2VgQLPEgD4Td/J3KUmkoooei+AiiiisW1/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9" name="AutoShape 33" descr="data:image/jpeg;base64,/9j/4AAQSkZJRgABAQAAAQABAAD/2wCEAAkGBhQRERQUEhQUFRQSFxQWFxcXFx8VFhscIBUWFBwVHhYgJyclGRkkHBsXHy8kJyc1ODg4FR4xNTQqNSYsLCkBCQoKDQsNGQ4OGTMkHiQ0MDQvNTU0NC81NC4sNTQ1LzUyNTQ0LzY1LTQvNDQ0LTQyLzUsLDQ0NDQ0LDQsLCwvLP/AABEIAEAAgAMBIgACEQEDEQH/xAAbAAABBQEBAAAAAAAAAAAAAAAAAQMFBgcEAv/EADwQAAIBAgIHBgIIBQUBAAAAAAECAwAEBREGEhMhMTJhFCJBUXGBQpEHJENygqGx8CMzU2LBRFJkwtEW/8QAGwEAAgIDAQAAAAAAAAAAAAAABQYDBwABAgT/xAAtEQABAwMCBQIGAwEAAAAAAAABAAIEAwUREiEGIjFBUWGRI4GhscHRE3HwFP/aAAwDAQACEQMRAD8AqNFFFLKvDKKKKMqxZkBFLUtaaNSFBLMVt4T9rMdQH7q8XPoK8TaSWttutItvJ/XuF7g6pBw92+VF4Fnlzz8Jm3lL1xv8OFtq1O8D9pbDRuWRNo+UMI4yynZp7Z72PQUs2O2drut4+1yf1ZgVhB81iG9/VjVcxTG5rl9eeRpGHDWOYHQLwA9AK4qsG3cJRo+HSTqd9EgXDiaXL5WHQ30/auUN/Y3XN9SmPrJbN/2j993WmMTwGaABnXONuWRDrxN1Djdl61VKk8H0luLXPYyEK3Mh70beecZ3H9etR3HhCjWy+KdJ8HopbfxTKi8tXnb69fdP0VLRYpZXQ/iL2KU/EoL2xPVOaPPpmK8Yjo7NCocgPE3LLGdeI/jHD3yqvp1rlQXYrM+fZP8Ab71DnDkdg+D1UZRRlRQzCOAhFFFFYtopQKnLXRciEXNy6wW5yAcguzZ8AqL+pIrln0wit+7YQhWH+onAkm9Vj5Y/1o3b7JLuBzTby+eyWrjxHEhZaDqd4H5Keh0aZUEty6WsJ4PLuZvuR8zn5U1LpVb2+6yh1nG7tFwAzeqQ8F98z0qyfRHHDdy3Ml1qzXI1NTbfxDq5NrMNbrkDkN2a07pNsS9lFPZCG7M8AZ1jUQSLrgOisOdcjwIz3U0RLZCgyf4qzC9w79B0zsO4/wBhIs6+TJzdnaW+B+VmWI4rLcOZJpGkY/Exzy6DwUdBlXNl+/8APWt6vdH7YYvbIIIQjWtyxXZrqkiSPJiMt53nf1pJdCoYRiTmCIpIm1izRTqHYuGUbu6Ayht3+8UfZf6LGhop42GO3fCXjHJ3ysFz/eYoArccFwmC0w+wK28LvcyWiSNIgdjtN7HM+I8BVH+lnAIre9UQRhBJEHKqO6DrspIHgMhXuiXinIkGjpx13/paNEtGVRqK0z6I7mGZzaTWkD6qSS7R0DPxTJcmHDJuNT2Htbz4y9r2O2RLZJ96xr38xDkSuWW7M5eprmvd3Uar6Zp5DRnqOi0KOQDlYqP1/wDM6kcH0gntSTBIU1uK55o3RkO5h7VuUWiMSJfs9vDkzyPCdRTkuwQbt3d7wY5VF/R3glsuGWrzwxO9w5ALRqx7zMFGZHDIV46t9o1aLi+nkZAx16jP4XYokEYKoEeN2dz/AD07JKftIhrW5P8AdFzJ6rSX+jcsS7QassJ4SxHaR/Mb1P3gKvmiWjUIxbE43hiZFMLxqyKVUPrvuBG7jlWXy4vNZ3c5tnMQEso1V5CBI4AKcpGW7IigVaxxblVcIvI4AH0OoZ+SY4fEUuCAKh1t9fwUlFSsekFpdbrmPs8p+1gGcZPm0Hh6qfai/wBHJI02qFJoDwmiOunv4qehFKE+0S4DvjN289vdPtuv0OcA1rsO8FM4Zjk1uTsnyDcykayN0ZDuP610y2lld/8ACmPioL2zHqnNH7ZioeioYVykwXaqL8fZTXCzRJzfiN5vPdXLQzRyC1dziKqueo1tdK7bH4s8pkICnlPey4VOaQaUW4tbKGW6iuLhJ7RnkQ5qNSQM0pPwjV+dUHDMdmtydk/dPMjDXjYeRQ7iK6ZrOyu/DsUx8Rm9sT1HNF6jdTRGu8abXD5ji0+nTb7BIU/huVDBNEam/X2Wg3ml1ocWtpRcxGNba4QtrbgxkjIHqcj8qSHT62ltLyOS4jDq13HHrMBrqQxjI6EMF/DWQ41ozPa5GVP4bcsqd+JvRxu3+RqL1vnTXSskWsxrmPJG2CMdt0ruqvZsQtpwbSS0ubGxRrqKGS0e2eRZTqk7IZEDPjn4Gq/pt9JTLe69hKpAhWJ31QytkzPuzHgTxrNi1JXso2KgyqajjqBzsem64NZxGFoP0e6Ug4pJc3kyKXhZS7ZIpOcSqMhw3LXfgWkNumP3U7TRrC6yashbunMQ5b/Zvkay80udTVbRSqOe4HGpuntsFy2qRhbnbaa22riIe6jOtJJsQXzzXs6KAvkC2f503BpbYW9ph8RkjlMTWynVky2bCMgzHzCnPMf3ViGf7/zUtg+i9xdAtGgEY5pXOziHq54+2dDatki0WF1WoWt75x2GFKyq9xw0LZLTSmxTEZ5u1Q6stvbrnrbtZHlzHyK/Osk/+emvbid4FBi2sp2zHUhAMjEEyHdw35D5VJRWllaeHbZh4sClsp6LzS+5ApjFMemuMhI/cHLGo1Y16CMbhSy++Rra53/GS8kAZPTZNELhuXMw6sNDfqfkno8OsrXmPbZh5Zx2wPX4pPyHSmsS0gmnAV2AjXljQBI19EGQqNopUm3SVOdms7Pp2T7AssSCAabcu8nqiiiihqMIozoorFrCkMLx6a3zEbd1uaNhrRt0KHca6JbGxuxu+pTHyze1J+7zRe2YqHpc6IwrnJgu1UXEfZBrhZYk8H+RuD5GxTGNaNT2mRlTuNyyqQ8Tekg3fM1F1a8Kx6a3zEbdxuaNhrxsPEFDuNPzWNld7x9SmPlnJbN7c0f5irCt3F9GryShpPnqFXtw4XlRuajzt9OvsqbUxg+ic9yuuqhIRzTSHZxD8R5j0GdTkC2Vp/LTtco+0lGrCD5pDxbLzauPE8ZmuGzlctlwHBV6BRuUelcXHjCnTyyINR8nopLfwrJkc1fkHr19uy64YLG05V7ZMPikBW3U9IuL+9cmJ45NcEGV8wOVR3UUeSoNwrizpKr+bcZM1+qs/P2VgQLPEgD4Td/J3KUmkoooei+AiiiisW1/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13" name="AutoShape 37" descr="data:image/jpeg;base64,/9j/4AAQSkZJRgABAQAAAQABAAD/2wCEAAkGBhQSERUUExQVFRUUGB0YGBgXFx0dGBwfHiIcHBobIB0cGyYgGxwjHiAcHy8gIycpLCwsHR4xNTItNSYrLCkBCQoKDgwOGg8PGikkHyQqLTApLCwtLSwsMCwpLCwsLCwqLCksLCwsLCksLCwvKSwsLiwtLCkpLCwsLCwsKSksKf/AABEIAKQApAMBIgACEQEDEQH/xAAcAAACAgMBAQAAAAAAAAAAAAAABgUHAQMEAgj/xABJEAACAQIEBAMEBQcKBAcBAAABAgMEEQAFEiEGEzFBIlFxBxQyYSNCUoGRFTNTcpKhsRgkNFRiY4KywdIlQ6LCFhc1RNHh8Aj/xAAZAQADAQEBAAAAAAAAAAAAAAAAAQIEAwX/xAAxEQACAQEFBAoCAgMAAAAAAAAAAQIRAxIhMfBBUWGRBBMicYGhscHR4TLxFFIjQmL/2gAMAwEAAhEDEQA/ALuJwXxg4zhCC+C+MYMAGdWC+OXMszip42lmkWONerMbD/7PyG+EWo43q64E5fGtPTD4q6q8KW7lEPX1O3pjpCzlPFZbwqPlfmUcCa5pEjQfWdgo/E2woT+1ylZilLHUVjja0ERK/exsAPnhXoshhqH5iR1GcTfp6hjHRr56b7ML9lDD5jDjS8LVbqFmqxTxjpDQxrGi/LmMCx+4Ljv1dnD8vjyz50FU4JOKc4kGqPLoadftVM4/eFtbEceIszv9JmGTQnupe5H4n/XEz/4BphVor03vERiZjJO8krCRWWwJdyLMpY209Vww03DdImyU1OtuyxIP4Lh9ZZxyXl8thiIf/ieuI8ObZMfU2/7sddJn2c/UGW1YH6GYgn08VsOiZTSuDaGBgCVNkQi46g7dR5YUeNeF4lMHu2WU8xklCyMI9JUbb3jKlb7+Mmy26G4w42kJOlFyX0LE2/8AmTPD/Tcsq4R3eK0yD53W1hibyHj2irLCCoQv9hvDJ+y1ifuvjmPAwj/otXV03kvM5sf7E2r9xGFzPOGnlLCro6ev07NNSERVa9wWjLWZu9g/3Ym7ZTyw1x+R4ll3wXxVOT1VXDf8nVRrY4/joqsFKqMeQLWb8dvXDhwzx9T1jmLxQVKfHTzDTICOtuzD03+WOc7GUcVitZoKjNfBfGMGOAzN8GrGMGAD0DgwDBgAwcYxk4wTgAML3F/GkdAigqZaiXaGBN3kPoLkLf61vS+PPGvF4oYlCLzamY6KeEdXbzNvqC+5+7vsoZRk0yTsA6z5rKAaipYaoqND0RB01kbKgtfqbKN9FlZJq9LLXl+kKpz1GXSTVCtmA99rT4ocviNqeAH60x3AG43a9+2rs40fBnNKyZgy1DrbRCotSxW6BY/rkdNT39BiQy/LafLqd2LWUXeaaRru57u7dSfIdugGI+i4hTNKapip5WhkGuO++tQSVSSxAIDAH03HUYuU5S/HJbdZeu8KEtnWeR0qJdJHLtojjhTU7EAsQFuBYKpJ9MLVXx5M1VTini10s3KAkZGGoyFg30hIWNk020EEk3G22I/hmlSD3WZYgF18iqjAJ5NULoJgLm2osUYjqrxt5nErmnBU0nNhjmEMRqo6qMjxEG5aVCu2wkAkU36sb9MCjCLowFfPFrqbMlnqZCYBUM8S6roUGhT4OilYnchutw1+xwxVWRmhqIHpQHqJ/eFdpDbnOQZk5hHkVKqewPljq41nyyUoldOoMTEiJZSGJYW3SM6jtcfefPHuTjWnkKMlLWzaDqRlpJLAkFbguF3sSL+RxV6Uoqi2Y4YcBEf7OwDDXim1RkzsVWUeKORo0LK3nokuL73A74XeEcirIq6pozIIH5Gppo7sZA0iASG5/PFebZzuNW99Iw6JxckbM35PrkLnU7CluWIFgx0sSTYAb72GPEHGuXCcyO5gmdRGTURyREqpLBbyKF2JPfBen2qRz8cgIijzyqiApqVue71ksUbVBZysMQUSOzBgXCyHTcm9iOpxyZHBRwqMyqamWE1UpkaJZDynkjZhqUKvMePqwDEgAi/bE/TcJBIpZKKcSO8DRQOzAqpkd5JJNa/EWZgdgPgUYSuKuDqguD+aigMVJQqG+lkIFhbSbIrN9Izm7aYxtti4OMm1Wm/frLkwLMzTh+lr0SRgGNtUU8TaZFB3DJIu4Hfy+WEzirh+ygZiDNCn5vMIRpqYPIyhR4lB+uu3cgXuJwGSEQ5ZRMA8US82dhcQp0DaehlkN9KnYWJOw3k+Gc6glEtPDLJMaVuXI8tyWJLX8ZFm3DDbYW8rY4xcoYrL238KjFjKOMZ6B44cxdZqea3u9enwPfosltgSO/8AEbiw1a4uDceYwkZ7w0KVJOXFzqCW5qKMC+i+5lg8iD4jGPmVscRPDeeHK3igll52WVP9Dqr35d+kTnsOtj29LhXKCtFehn6/fDkBZ2DBgxkGelwYAMGGBg44M8zmOkp5J5jZIlufM+QHmSbAY7jituK61K2vMEhtQ5avvFUfqtIBdIz52HbvuPLHSyheljltBkflgqHlWrdQcyrwRTI260lOOsrDtYH5aiQO7Yf8lpaaipQRKvLJ1vO7j6R2IvIz3sSx738gOmIjKMoqZKeerDCGtrAGQuuoQxjeKKxG3huWNviYmxsBhXzDPIaOCmy+r5NVFOQzyROfBqkZnYKq7BG+HSb+FrgY0yXWOi5LWzZvzJyGmm4ip80jkpJ4pIedrQJIVu+g2bSykjWhAJQ7jY2IN8RbcAzUdRTHLySu4leV9lFwZCbbsJR9QAAOisLeK+2g4AjV/wCbuJMvqQGK8wloZEH0U0Em57Betxt1AsJXMs1lqJTRUblTGAKmqIB5W3wL2adhv5L1O9hia3XSzeG2uWtbRng5nFROYIFkrK1wvMCka20jSrzuAEi8NhqIubDY42JwvUVPir6ltJ393piY4h8mkH0kn4qPliZyTIoaSPlwrYE3Zibu7d2djuzHzOJDHF2lPx57foCPyrh6npRangjiHmqgE+rWufUnEjfGLYwzgAkmwAubnb9+OTbeLGer48SxhhZgGB6hhcfgcc2X5vDOCYZopQpseW6sAfI2JtjrwUaAW6jgCnDGSm10cp310zaAf1o942HquOds7qaL+nIJoAf6XCnwfOWHcp+ulx8hhswY6dY3hLHW8BGmoK0wTTUDwmasqtfO1KyiADRGQSLGyhbjfq1t8K2W5jL7ksqKVKuWAJOuurSx38PiaJCNVtgSLHwqcO1bkclC7VFApaMnVPRj4X83h7JL309H6bHHJnXDkGaJHVQaJGYBFeVn0RLvzCIgQDKDsVa248XSx0xmtuW/2eu7EkkuD+KhUaqeV1argVefy1PLDEnYN0JHwmx6g2viG4myOOm5gkXVltW1qhP6vIx8M6fZQtbV9k2bzGOLNspp6RUpqCaWKWABnZJNMMQvdpqk2szFQQEa5I6ADcO+W5tS18LmJ0niN43Hbp4lIO+4PfzxzfYd+OT14cBizwDnEkEr5XVtqlgGqnk/TQ/VP6yjb0/VOHoYqbO8qljUxRkmsyq1RSOdzLSk2MZ+0UtoPnZftHFkcPZ2lZTRVEfwyqGt5Hoy+oNx92Fbx/3W31+/kESa4MAwYzDIrifO1o6SaobflIWA8z0Ufe1hivuGskZkpaSTxPUMcxrie4v9FG36z6dvJG88TXtM/nEtDQDpVVGuUf3cXiYH5E/wxJcGDmyVdX+nnMUZ/uoPo1t8i2tvvxrj2LOu/wDS934CFlOJsxgWoq6raJZTAsLqEjXc3lZwjPywLKCL62PYWxryLIqVlWWhRaXMol5hpprkXI+ArKA2jsJI7W8+2JfiDiimeqki97npZIAFfVFrpSDuC6spW29tRKX7HbGzh/l1VbJPMtPJLSKqrVQO3LYOrNbSSVBVDcnUwGvHSrUa0prDDJ+ojDU70VPFQ0zA1tWzu0gXwoWN559I2VVvZV7nSPPDVkuTR0sKwxA6V3JJuzMd2dj3ZjuTiE4MT3hpswe96k6IL/Vp0JEdr9NZvIfVfLDTjNaSf48+/wChhgwDBjiMMJPtSnlkgio6capqt7ab2vHGNcm/Sxsq77eK2HbFOcZ5hFVZjUrqYyU0aU9MqG1pZGGt2NwAoYqh7+Q2xo6PGs67tLzEzTwmstLm1HrpXpFnjanIY/nGVblrXJHi0nyB6E74unFBz6w1BUPPK705MzxuzERoHh8Q1sSwdHuHuAQBsCDi/cdOlLGL1gxRMYMGDGMozhQzSP8AJ1T70m1LUOBVL9WN2sFqAOwJsr+obscN2NNZRpLG8cihkkUqynoQbgjFwlR45bQEXjKnqEPudJRoYKsOzuiam1k3fVqIRC1wRI97WNgSAMRvCFNHllbHSl55p6jeSOFtUEK20rrv4iwsfFZevTpidyqN5aKpoJHkM1ITECknLd0tqp21jprSyk+YbEHw5QTUtEEramLL4h1EaxpUybDdn1Nve4uoLta9xfGyL7Di/wB8SRq44iMSxVyAl6Jtb26tC206/Oy2f1QYhuB5RSZhVUAP0MwFZSkdND/Go+QPT0OGjJa5qpH1QstOQFjMtxJKpBDMyEXVT2v4juSBtit6tzSx0c5PjyqsailbuYWNkJ8/oyn4nEWarFwetq8/UbLiXBgU4xjIMrPO8y05zV1B6Zfl5I+Tvdh95vhv4ap1o8ugWQ6VigUyE9AbapCfvJJOK9zYEtnzHq8tNAD5AkA/uPTD7m2RMrc6KWrdlYH3dZl5T3NtLBwQqedjsOx6Y2WiVFHu9F8sSPeWZs71dWr+GJTCkRYWVyyFm0k/HckDYnpjg4voUpqCWKmRYnrJViGgW8c5VHa36tzt5YicsoJWZhDOruJHWCUw64KUoQJaYL4SNhZZLC4BG19+/MknNXlsNS8Ttz5JbxIyKRFE1rhmbfU4OxxN2ksH4dyAb6SlWJEjQWSNQijyCgAD8MbcGDGUYYMGDCA485zRaanlnf4YkZz87AkD1J2+/FG5ZWQy08BUU4quZNUTzVIXQx3ZoShOqQElLE7Ajbvh89subBaaGls595kGsRgl+VHZpCAOvby74Wc3zZaj3qohkhpB7uIVjddRmBW9iSAitYooI1EaB1GPR6PGkK7/ANfPIlmqgyGF2WOLXzpMtqFlVtIKsFi5dgnhCknUGF9VySSb4tvhqv59HTy/pIUc+pUX/fhE4PipRmsZpxZjSy88Myl9WuK1yngIt0KeEjcYZ/Z34aLk96aaaD9iRtP/AEkY59IdVrbUEM2DBgGMRQYL4MZwAJ2e5egzOHmIrxV0L08qOLqWi+liJHS9tYxJwcK0VOdUVPBHIbhGCLruASNJO9++3ljm488MdLL3iradv2m5R/c5xozehqydVQ0M8IO1PFAwdn6RkSNIdBVrHXsAATjSquKxoIkeEc7M1LT8661DQK8iMCH28DMQQLAsDa/Xe2FDjegu2bQ2vz6OOqUf2oiyOfWypjuyPLJJQ0fvc0hEziarpyiSa47g08gKk6VB8LLfe/w7X25vlXLraeMM7iakq4S0jlnP5thudz1OLjSM3TVMfYBj4RzDnUNNL3eFCb+ekA/vvgxC+yCfXk9Nf6oZfwZhgxntY3ZtcWNCrXyAflf+zX0rEfLVF/GxxZeb57BSqGnkCBjpUG5Zj5KoBZj8gDisM7jKzZ/GOpjhqV/wDUT+IGG7i6Jy9NV03NaZFZUCQrMhWQKx1BnTRewswYdxvjTaRUnFPXZQj1wzxBSQhYA8qNNLIymaCSIO0js5ALqATva197Y354f+KZd81qh9+hD/AABxBVNbVZjUBeSIYaOVDNHNMq3caZEYiNHJABBC6wCbXOxxO8ZHRLQT9o6sIx+UyvF/mKYhxpLi09tc0AzYMGDGUYYMGODPs1FLTTTt0iRmt5kfCPUmw+/DSq6ICsc34mIzySoELTR0iimRgbRpI9yzO1jb667Am4A8sc00jCkZ/eTD71Ksj0vJaKJg8gJ0yyCyEqR4xYWFyL3ONHDvEQiy+opyn84qXPOll8MYMx0BvhJcWJboBa9jicq4HVKdUrRUU3OW8FKbugHiURtraRlXSfCSCO3Zceo1doqZedNcCDr4QkpDmt6QBf5m5luQZNfNS+ttRubDYgkEG4NsMHDH0dbmMPbmxzj0ljAP/UjYi+HKamXNSaQLoei1FhclmMxBLFvEW8Njq3FrbWxJyfR5yp7VNGR6tC4P+WQ4y2jq2uG3mUhnwYMGMgwwYMGABZ9of9DUdzU0wHyPOjxL51n0NKgeZiNTaVCqWdmPRVVQWY2B6DEPxmdctBAOslWrkf2YVaVj+IX8RiN44qI2zChiao92KrNKJdSKVNlRQOYCrFrsLY0QheUU+L1yEdWQ8QUkUsiXmharnMiiogkiBdgqlQzqFJJF7X3vjbxF/wCpZefspVk+mhB/qMLdbLJVUUbyVsjQT1KQqrU0LOxEtkIZGSwJXVfqBfEvxXVWr2c7Cly6ol9C7BV/HQcdLivc/Sm5AevYuP8AhEPzaQ/9bYMdvsrp+XlFIPOPV+0S3+uMY42zraS72NZEPxBSBM8h1bR5hSSUzHzZbm34FcdeSxVFTlEMcUhjniIhchym8LGJwWVWPQX2A7b4z7WKVhSJVRj6ShmScfNQbOPSxufTHrh6aM1VVB1gro1rIh9oSKEnGx230t/jOO1a2alu9vp+QjgzCgyanl0yr71UuR4C71EzkbC6liLgfatbDHnmXtW5dIgjaGR49UaPp1I6nVFfSSo8QU7HCU8WXxzuKyGM8tzDBRwQF0TVYAuyoFeeTa1ztcAb3OGLgPNIXaaOmpJoIEbd5HBQybAog1t9+k2BG++HNNJSVcN+XgIYeHM4FVSxTjbmICw+y3R1PkVa4+7EjivM84nGSTy64pJKWrYyx8vT4Jf+cp1EbNs4+Zb7o/8AlA0v9WqPxj/345/x5z7UFgOqLTxX/tgzYLBDBrCCV9bsTsqRkbn5cxo/WxxGfygqX+rVH4x/78ack4hhzDMffJrQwImlFmZRst133sdUjudr/msdIWE7N35rBCqnkSNXWRVj0kdBG7GnUskyskZCoAiWL3JXUykqyG9uh3xqzykmeppY8wFJCGc2njiVg5CMLF5fga5HhKW6ENtbGiOjgaomekpRVRArGsPJOiwGpzHMwAhIZmGm5B0222I2JSNU1axU8T0xSKXXHPUOSoJjW5i8a6WF7C+lxffw46ZZbtuevACV4Y4bho82nSHWdVJG7l21Es0r3Nz02UCw2wje0rjetjzXlxaVamJ5JSPU5WVF1Xve/wCHYY7/AMvrkVe6VDy1eumjClQq6BrdtADP8IHTf5dMSHCPENPmuazuqzxq1OhK80oWaNipJ5Ti40uvU9ji4pxk7WSvKmYuA8cDZs9Vl9PNIbyMlnNrXZSVa47bg4ncVJTe0mDKJKiikhlflVEjIUK2CSESKPE1yRq6/vx0fygqX+rVH4x/78Z5dGtJNuMcHkVVFp4MVb/KCpf6tUfjH/vwL7eYZDohpKhpX8ManRYudlBs17X8sR/Etv6heQ1Un85zaR+sdDFyV8ubLZ5LHzVBGP8AFhZzLMRJmdQ3vFKgVVp44quMtDJpuz2e4VW1m22o7G4w1UFM2XZezN9LMNUsrAMQ0rm7MdClggY2uBso+WKq4gr1lf3hKWSmll6tDNG9HU+YLGya/UHf4lOO1jG9J0yyQmWLk/DUfvKPLlkULodazwSqYdQ6HSNBue10Prhc41rbxZtMu5kaHL4vMld5AP8AE7D/AAnE3wragy+eqkVkAUtyyhjPhvYGMO0WpmNg8YUMCpt2EJS5Y0lXl1C+7Q6swrD/AHrksAfR2t6EYI/k28l7Yvfw5gWdk9DyaeKL9FGqfsgD/TBjrGDGFuuJRoq6VZEeNxdHUqw8wRYj8MVNlHNp0aCxaqyWUyRj601I/wAaj1Q39QmLfOEX2h5fJBJFmlOLyUnhmQf8yA/GPVdyPK5PbGiwljde31+8hM6eMad66mhEA59PNpZo1spkBs0ZaRj9FELXYqpfoB1OESpWWSGVnFkppFWlqY5BFQU/LK62VC2p2VtSA2cv0Ft8OPDVdFG3uym9FXK0lG4NgusEy09xujAkso/WHVcQnGGQshiplTnE35ca3jp6amTZmLG4EjDwtM12ALaQNr97J3Xc5a37HyxExwqaOHOcusyuscwujMoDggkJKBc2v1A7g2PXHzhxHw9NQ1DwTizLuCPhZezqfI/u6dsXFS5hWQwSV8awugQKpl5i8xLgLHTwrtDETsjPqd/CTYG2GfiLhqlzmmBvupYRzKLlWB0sL9HW4sR0Ntj3xdjavo8sfxb5MTVT5jt2xfPC/s8p3og8w0yQkiOUdU5dw58ipk5hI7/vxXS8Ez5fXxiqUaVYtE9/o5XXeJQT3L6Lq1iBfDzn3DFVSQ8uWpeeB9MMbEOAgawbVHFIpO2ptQWS+9wOuNPSbRTuqMqExR25JWR00UYq6makeYGUSLPqiYv47MkmoxsAQLMCNviOPFcJairJieapaOFeXIacxupdmuRIHiC30jfSytuCDbDJlMLRxgxUVHJHIvxUsijWp+TxgNf9c4gqbNHo6iokjhljiURq0MqlkAClrJKjOIiNZIU3Tf6t7jEnVtrPw/ZZVntLaqNYPfQgmESA8s3BF20k22DHuBtjq9jldy82hHaRXj/Fbj94GOT2mcQxVtc08JJRo0G4sQQCGU+h8tvI4ieFa7k1tNJe2iaMn01AH9xOPUUXKwutUwOe0a/bhQ6M0L/pYkf7xdD/AJcIGLi//oWg8VJMO/MjJ/ZZf+7FPwws7BUUszGyqouST0AA3PoMPosr1jF6wCWZ5OLr9jPs7MemvqFsxH0CMNwD/wAw+RI6DsCT3GPHs69jmgrU5gBceJIDuAeoaTsT/Z6eflho484rjVTSiokpJJFV4pyp5LgblBKlyo7FhuAb7jrk6R0jrP8AFZ+LKjGmLJerrp5iZKKRGMDtFLTzLpVmUi/jA1RtaxU2KkEG3fCxmFRTzTJHHDPS11Q+iWIKoBWxLySoQYaiIAfF1NwLg41cMVUyvJWQyvViypV0zcv3hdN9MiPHZJzpOxsNaWsbiwdc9z9KaATlGZ2ssMdrSO720xgEXBPfysb9MYaXJUWOtpYv8RSxc2KkAWOlokFVVaRZFVLmCKw28TAvp8kHnjHsyo2kWfMZltLXSalB6rEu0a/6/hhcqcrkqJlyzVqlmYVWaTL0HQrCp7ADSoHYBT3OLZihCqFUBVUAKANgBsAPIAYLR3IXVt9Pt+SQI2LgwLgxkGeTjBUEWO4OxHnj1jGACp80yhMtlaln1DK6x9UMoPipJ73Wx+qL7g//AA12aGqeqhmyysfl1LRMokUeGZCLCZB0P9tOxv2N8NGa5VFUwvDMgeOQWZT/APtiDvfscVdX0j5eUpa55Gow4NFXL+dpm+qjn7Ntt9iPlsu2MutX/Wse/etveTkTea0dfIktNJUxxRCG8tQsHLhjUA2RLtd2bq7XARQABdsQkHGNTHEkgjXmJEscFLDqWBQ5VEnlBsRzDpEcJ8Wm57khmGbCVBR5mEBltyahP6PUWsyMp3VZNgeW1we1xtiM4h4KMEtPJSQs8q6tUzMWZ5mssTzb7hCzzFiLDQFFr2xUHH8ZJe2nraA1R5vTVa1EEvLdYGSGbWByWdgPCuonoxA33BsOuImv4IqYtBoaogRMWjgqQZIlNio0t8agBjYHUB8rYS6GidZZKeDZUruXG72bmVBRV5rD6/KRJZyD1kZPLDtwbCoqZTT1Uk9OECSCaVmkFQGNzpcXS6eVlO1htiZR6vGL8AzF6akqItbTJXwSOQXem0SUrkdSyU4SQX7sAH6bm2PPC/EGViSf3tI45eZdTUK7AqFQXV5l1dQTZgCL4nYPaO4lQS0/0NTK0dNJHJcuFkWIllYDT8WoEE3GJHNvaDSwTPC6zO0ZIfRC0gFlR2Y6b+EB1ubbYbcng48n+wKM9qWZxVGZSPTuskeiMKybrso2FvI3xDZfwvVzm0NNO/kRG2n5eIgD9+PpiPiSl5TTJYokqQllT6zlAtvNfGpv5HGnL+No5agQiOVVdnSKZgOVK8d+Yqm5NxZrXA1aWt0xoj0yUYXYwy3iui5nvDFbm8UUVSkdHHGyuTr5s5YKQfCLIgNz1Zj0xNcPcHUGV6AgUSysI1llIMrsQfCpPS4B2UDHkZvXS1U4gEJhp5lgaNriU3RGaUMTpGnWDoI3AO97YS6nhtZMrhm5koaR1jrNcjNaXXy+dufA8U1r6bXQsPLGdXpK63RblxGSvEHGkr1csPvC0UNOWRmZFkDSW1R82/wwyJe2nckEE3K3WeHqGqZVp4oZCmj3sRtKF0I+8TU7N4kmVtaWPgIA1W1G/rLssqaiqbnRGV2iEM1jvLy2CTRueizICkqtcBjGjD4jiyKmSKijgmrZObUxhoY3RTzZtRFlEYPjdgFJHQNci2OkmrNKMVV61phmRuQ5XBSxflCqjSmlRWDyIDEJENrGSFfCJCeqC/i6HcYic6z+RXSqkjZqye6ZdRn4og2xnkHZyNz9keH7RGeIM9dZIpKuMy1TG9FlqHVpb6ssxHxOPwWxtvchh4O4OeF2rKxhNXTDxN9WJf0UfkB0JHX+PN0ir89cFw3vwQHXwPwp7jAdbcyombmVEp3Lue1/srcgfee+GLBgxjlJydWUelwYFwYkDycGA4DgAMaa2iSaNo5UV0cWZWFwR5Y3YMMCs8z4RqMvR1po/fsuf85RS7ug6kxE7nzt19Tvj3wvxG+n/h8vvcK/FR1D6KyG3VUdvjUdLP6asWTha4k9n9LWMJCGhqF+GeE6JQR0Nx8X340xtlJUnz+flYioRz1VJXBYoZTRVccvPVHjCSrIQwYmN9pQwZgSCb3vfEvDlMlHSVBjL1FS4klLEANJKVsoAGygWVQOwGFLNsjzKNdFRDBnFOvTUBHUr8wfP5i5+eI6j4rhibRHXVeXuP8A29fEZYx8gzeID/Hjp1bkuy6rn9+QqklV8KU+Wx0EsjPaOaJZZJXZkjAV2OkE2jRpgt7bXtiBrpy8s04q1pBUQ1cyO4X6SNnjijUByLakjDAjxWtbDnScSVriypl1ap/QVOgn1V1YfdfG2szZ5CpqMmmkZfhP83lA9CXBGKjOSfaxfevRgK8GZRLltdHdIpFeKVYS9nGmKmksFJ1G1iOnbE7knEQptFDpDVK1bIEYG5hd3k562HwiNuvmCMdMubKzmT8i1LSG93aGnDdLfEZLnbb0x0TcR11rrl6xD7VRVRoAPRAx/fiJOqpTzWYHnPctq4Zp5aKNZRVxhXUycto5VBRJgT1GmwYDfwqRjnreEIIY1kqat44/o2qVMirDNJGF8bahcFioLaSNVhffERmvGjKD7xmtHTjulGhmlPy1uSAf8GI6jZp3D0OXzVUnaszJzpHzVG2+fhA9MOMJJY4cft4cgGufix5VdqGJEjJ1SVlSOVB2GsA2eY2AF9l2G/bCtQV8k8zfk0NV1J8EuZVItFH5rEtrAW+qo9dXXDBT+zeSpYSZrVPVEG4gTwUyn0Fi3qbffh2paVI0CRoqIosqqAFHoB0xDtIQwjj6ffkhi/wlwNFRFpWZp6qT87USbux7gX+FfkPIYZcGDGaUnJ1YwwHBgxIHpcGAYMABjyMGDAADpjF8GDDGZxm2DBhCC2NFdQRzKUljSRfsuoYd+xGMYMFaALNX7Jssl3NKqHzjZk/ym2ON/ZHSptHPWxjySpYD+BwYMd1bWn9mKiNaeyyI9azMW9ao/wC3HRF7GsuveRJZj/ezO38CMGDDdvab2FET2VcHUdMbw0sKEfWCDV+0bn9+Jg4xgxwcnJ1bAyBgOMYMIYHGcGDABi2M2xjBgA9DBgwYAP/Z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07247" y="1071547"/>
            <a:ext cx="3791482" cy="50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เครื่องกำเนิด</a:t>
            </a:r>
            <a:r>
              <a:rPr lang="th-TH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ไอ</a:t>
            </a:r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น้ำแบบ</a:t>
            </a:r>
            <a:r>
              <a:rPr lang="th-TH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ท่อไฟ (</a:t>
            </a:r>
            <a:r>
              <a:rPr 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Fire Tube Boiler</a:t>
            </a: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ภายใต้</a:t>
            </a:r>
            <a:r>
              <a:rPr lang="th-TH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แบรนด์ </a:t>
            </a: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“GETABEC </a:t>
            </a:r>
            <a:r>
              <a:rPr lang="en-US" sz="1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Kessel</a:t>
            </a: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en-US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4927" y="2909884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เครื่องกำเนิดไอน้ำ</a:t>
            </a:r>
            <a:r>
              <a:rPr lang="th-TH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 2 </a:t>
            </a:r>
            <a:r>
              <a:rPr lang="th-TH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ลูกหมู </a:t>
            </a:r>
            <a:r>
              <a:rPr lang="th-TH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Double Flame Tube)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9794" y="2910797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เครื่องกำเนิดไอน้ำ</a:t>
            </a:r>
            <a:r>
              <a:rPr lang="th-TH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 </a:t>
            </a:r>
            <a:r>
              <a:rPr lang="th-TH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1 ลูกหมู </a:t>
            </a:r>
            <a:r>
              <a:rPr lang="th-TH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Single </a:t>
            </a:r>
            <a:r>
              <a:rPr lang="en-US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Flame </a:t>
            </a:r>
            <a:r>
              <a:rPr lang="en-US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Tube</a:t>
            </a:r>
            <a:r>
              <a:rPr lang="en-US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67804" y="1071547"/>
            <a:ext cx="3790800" cy="50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</a:t>
            </a:r>
            <a:r>
              <a:rPr lang="th-TH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กำเนิดไอน้ำ</a:t>
            </a:r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</a:t>
            </a:r>
            <a:r>
              <a:rPr lang="th-TH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ความร้อนทิ้ง </a:t>
            </a:r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Heat Recovery Steam Generator : HRSG)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7611" y="3795335"/>
            <a:ext cx="3790800" cy="50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</a:t>
            </a:r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ทำน้ำมัน</a:t>
            </a:r>
            <a:r>
              <a:rPr lang="th-TH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ร้อน </a:t>
            </a:r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Thermal Oil Heater)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71481" y="3795335"/>
            <a:ext cx="3790800" cy="50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เครื่องกำเนิดไอน้ำเชื้อเพลิง</a:t>
            </a:r>
            <a:r>
              <a:rPr lang="th-TH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ชีวมวล </a:t>
            </a:r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Biomass </a:t>
            </a: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Boiler)</a:t>
            </a:r>
            <a:endParaRPr lang="en-US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ound Same Side Corner Rectangle 29"/>
          <p:cNvSpPr/>
          <p:nvPr/>
        </p:nvSpPr>
        <p:spPr>
          <a:xfrm rot="16200000">
            <a:off x="359769" y="1143547"/>
            <a:ext cx="504000" cy="360000"/>
          </a:xfrm>
          <a:prstGeom prst="round2Same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9477" y="1143149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Round Same Side Corner Rectangle 36"/>
          <p:cNvSpPr/>
          <p:nvPr/>
        </p:nvSpPr>
        <p:spPr>
          <a:xfrm rot="16200000">
            <a:off x="359769" y="3867335"/>
            <a:ext cx="504000" cy="360000"/>
          </a:xfrm>
          <a:prstGeom prst="round2Same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59477" y="3866937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Round Same Side Corner Rectangle 38"/>
          <p:cNvSpPr/>
          <p:nvPr/>
        </p:nvSpPr>
        <p:spPr>
          <a:xfrm rot="16200000">
            <a:off x="5025845" y="3867335"/>
            <a:ext cx="504000" cy="360000"/>
          </a:xfrm>
          <a:prstGeom prst="round2Same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125553" y="3866937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Round Same Side Corner Rectangle 40"/>
          <p:cNvSpPr/>
          <p:nvPr/>
        </p:nvSpPr>
        <p:spPr>
          <a:xfrm rot="16200000">
            <a:off x="5025845" y="1143547"/>
            <a:ext cx="504000" cy="360000"/>
          </a:xfrm>
          <a:prstGeom prst="round2Same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125553" y="1143149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" name="Picture 2" descr="https://static.wixstatic.com/media/5fbcfc_4d835eb9cee39d951a6ace8c69e83c7d.jpg/v1/fill/w_307,h_201,al_c,q_75,usm_0.50_1.20_0.00/5fbcfc_4d835eb9cee39d951a6ace8c69e83c7d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3204" y="1682313"/>
            <a:ext cx="1800000" cy="12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static.wixstatic.com/media/5fbcfc_880e04201e0b14d8f067a0a6aaa30c8e.jpg/v1/fill/w_282,h_185,al_c,q_75,usm_0.50_1.20_0.00/5fbcfc_880e04201e0b14d8f067a0a6aaa30c8e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669" y="4491183"/>
            <a:ext cx="1800000" cy="12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9543" y="5740504"/>
            <a:ext cx="798592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8510" y="4526058"/>
            <a:ext cx="8096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32"/>
          <p:cNvSpPr/>
          <p:nvPr/>
        </p:nvSpPr>
        <p:spPr>
          <a:xfrm>
            <a:off x="410503" y="3357562"/>
            <a:ext cx="4166960" cy="24622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28600" indent="-228600" algn="ctr">
              <a:buClr>
                <a:schemeClr val="accent2">
                  <a:lumMod val="75000"/>
                </a:schemeClr>
              </a:buClr>
              <a:tabLst>
                <a:tab pos="228600" algn="l"/>
              </a:tabLst>
            </a:pPr>
            <a:r>
              <a:rPr lang="th-TH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ได้รับการถ่ายทอดเทคโนโลยีจาก </a:t>
            </a:r>
            <a:r>
              <a:rPr lang="en-US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Schneider Berlin </a:t>
            </a:r>
            <a:r>
              <a:rPr lang="th-TH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ประเทศเยอรมนี</a:t>
            </a:r>
            <a:endParaRPr lang="en-US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97845" y="6072206"/>
            <a:ext cx="4164436" cy="24622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28600" indent="-228600" algn="ctr">
              <a:buClr>
                <a:schemeClr val="accent2">
                  <a:lumMod val="75000"/>
                </a:schemeClr>
              </a:buClr>
              <a:tabLst>
                <a:tab pos="228600" algn="l"/>
              </a:tabLst>
            </a:pPr>
            <a:r>
              <a:rPr lang="th-TH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ได้รับการถ่ายทอดเทคโนโลยีจาก </a:t>
            </a:r>
            <a:r>
              <a:rPr lang="en-US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Vyncke</a:t>
            </a:r>
            <a:r>
              <a:rPr lang="en-US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ประเทศเบลเยี่ยม</a:t>
            </a:r>
          </a:p>
        </p:txBody>
      </p:sp>
      <p:pic>
        <p:nvPicPr>
          <p:cNvPr id="26626" name="Picture 2" descr="http://www.vietaz.com.vn/Upload/9860/VN/Products/9860_24058_10_L.jpg"/>
          <p:cNvPicPr>
            <a:picLocks noChangeAspect="1" noChangeArrowheads="1"/>
          </p:cNvPicPr>
          <p:nvPr/>
        </p:nvPicPr>
        <p:blipFill>
          <a:blip r:embed="rId7" cstate="print"/>
          <a:srcRect l="526"/>
          <a:stretch>
            <a:fillRect/>
          </a:stretch>
        </p:blipFill>
        <p:spPr bwMode="auto">
          <a:xfrm>
            <a:off x="5379279" y="4377962"/>
            <a:ext cx="2700361" cy="1645932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/>
        </p:nvGrpSpPr>
        <p:grpSpPr>
          <a:xfrm>
            <a:off x="615777" y="1675627"/>
            <a:ext cx="3791120" cy="1270286"/>
            <a:chOff x="615777" y="1675627"/>
            <a:chExt cx="3791120" cy="1270286"/>
          </a:xfrm>
        </p:grpSpPr>
        <p:pic>
          <p:nvPicPr>
            <p:cNvPr id="47" name="Picture 4" descr="https://static.wixstatic.com/media/5fbcfc_f953879757c94462894f6f3cbb2d0217.jpg/v1/fill/w_292,h_210,al_c,q_75,usm_0.50_1.20_0.00/5fbcfc_f953879757c94462894f6f3cbb2d0217.jpg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897" y="1675627"/>
              <a:ext cx="1800000" cy="126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6" descr="https://static.wixstatic.com/media/5fbcfc_67ddb1b35e3dca27ad0341dde90fd3cd.jpg/v1/fill/w_322,h_214,al_c,q_75,usm_0.50_1.20_0.00/5fbcfc_67ddb1b35e3dca27ad0341dde90fd3cd.jpg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77" y="1682313"/>
              <a:ext cx="1800000" cy="126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7802" y="4491183"/>
            <a:ext cx="15430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89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6017" y="201141"/>
            <a:ext cx="9398000" cy="563563"/>
          </a:xfrm>
        </p:spPr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tx1"/>
                </a:solidFill>
                <a:effectLst/>
              </a:rPr>
              <a:t>ผลิตภัณฑ์ของบริษัทฯ</a:t>
            </a:r>
          </a:p>
        </p:txBody>
      </p:sp>
      <p:sp>
        <p:nvSpPr>
          <p:cNvPr id="50194" name="AutoShape 18" descr="data:image/jpeg;base64,/9j/4AAQSkZJRgABAQAAAQABAAD/2wCEAAkGBhQQEBIUDxISFRQWFBQYFRcTFxQVEBUSFBAWFhMTEhwXGyYeFxsvGRQSIDIsJDMtLyw4FR4yNTwqNScrLSkBCQoKDgwOGg8PGi0jHyU1LCw0LCkzLCkvLCwsLS8vLC8qNCwsLCwpLCwsNCwsKSwsLCwsLCksLCwsLCwsKSwvLP/AABEIAHQAyAMBIgACEQEDEQH/xAAcAAEAAgMBAQEAAAAAAAAAAAAABQcDBggEAQL/xABHEAABAwIDBAUFDQQLAQAAAAABAAIDBBESITEFBkFRBxMiYXEUMkJSoSMzNFNjcnOBgpGxsrNidJKTFyRDVGWjwcLR0tMW/8QAGgEBAAMBAQEAAAAAAAAAAAAAAAIDBQEEBv/EACgRAAIDAAICAQMDBQAAAAAAAAABAgMRBCESMUFRcZEiM7EFEzJhof/aAAwDAQACEQMRAD8AvFERAEREAREQBF+WSh18JBsbGxBseR5HML9IAiIgCIiAIiIAiIgCIiAIiIAiIgCIiAIiIAiIgCIoja+8TILtHbk9UaD5x4KUYObyJCdkYLZPCSqKlsbS57g1o4lantfep0l2w3Y31vTPh6o9qia7aL53YpHX5D0R4BeZalPFUO5dsxr+bKfUOl/006t3lnodoSvppC2+HE05xvGAZPHHx1Vo7n9JMFdhjfaKfTA49l5+Sdx8Dn46qmt7Phkv2fyBRAKlbTGz7kKORKr7fQ6sRUtud0tSU+GKuxSxaB+szB3/ABg9vjorf2btOKpjEkD2vYdHNNx4Hke4rMsqlW+zZquhav0nqREVRcEREAREQBERAEREAREQBERAEREAWKoqWxtLnuDQOJWVV90zVDo6Sncxxa4VAsRkfeZFOuPlJRK7ZuEHJEhtbep0l2w3Y31vTPh6o9qgFrOxd8mvsyos13B+jD871T7PBbMCtuuEYLInzltk7Hs2EX6Y0kgAEk6AZknuWy7I3TvZ1R9TB/vI/AJZbGtbI7VTO15FFJ72fDJfs/kCiF0RvPuFTV7AHsEcjRZkkYAe0DQHg5vcfqsqV3o3KqNnu92bijJ7MrLmN3IH1T3H2qiu+Nn+mei7izq79ogVJ7A3knoZMdM8t9ZpzjeOT28fxCjF7NmbJkqHWibfm45Mb4lXNJrGedScXqLw3P6SoK7Cx9oZ/Ucey8/JO4+Bz8dVuCqHdTdqOnmhPnydYztEadoeYOH4q3ll8ipVtZ8m1xL3bF78HwusvmMcwqe6bnf1qm+hd+qVrFBuLWz0wqIYw6IhxFntxkNJBs2975Fdjx04qTlmnJ8pqbgo7h0UvhKpToq3umjq46Z73PhluAHEnA8NJaWX0GViNM1M9N22LNp6dp1Jlf4Dsx+0vP2VF0NWeBNcmLqdhaQcOa+rm/cvbHktfTyE9nGGv5YJOw6/33+pdE11a2GJ8khsxjXOcf2Wi5XLaXW0vZKi9Wxb9YZXvDQS4gAak5AeKw0+0I5DaOSNx5Nc1x9hVAbb3iqtr1IYMRDnWigaew0cL8CbZknv0C+bc3GrNnMbNI0Btx24nXLHHS5Fi3xVq4y9SljKHzH24x1L5OiF+cY5haT0W74ProHxznFNCW3dxfG6+Fx77gg/VzVNyUz5qt0ceb3zua0E2Bc6UgC50UIcduTTeYWWcpRjGUVunTWMcwvoKob+ijaPxTP5rP8AlWr0e7Flo6FkVQ0NkD5CQHBws55IzHco2VxitUtJ1Wzm8lHDZURFQegKuum74FB+8D9GRWKq66bvgUH7wP0ZFdR+4jz8n9qRTCmNi7yyU9mntx+qeHzDw/BQ6LYMA6F3JrqSeLHSvxPt28dhM08i30R4ZHmVs65boNoSQSNkge5j26OabHw7x3FW5ud0uMmwxV+GOTQSjKFx/b9Q+zwWdfRLfJdmvxuTDFBrP4LIWKpp2SMc2VrXMIs5rgC0jjcHJYK7ascLQ57hn5oGZd83mtP2tvBJPceaz1Rx+ceP4KqqiVnrpfUuv5MKlj7f0NY29uJSCpvTPf1eeKMZsDuUbyb4defcV76embG0NjaGtGgGiyItiMfFYYE5eT3MPTs336L6Rn5wrHVcbN9+i+kZ+cKx1nc32jW/p3+Mim+m/wCFU30Lv1SoLZXSXU01IKWEQhoDgHEEyDESSfOtfM8FO9N5/rVN9C79UrdOjCmYdl0xLWk9vOwJ99dxXfJRpi2tOeEp3yUXhoPRTupLJVx1L2ObDFchzgQHvLS1oZfXUknTJQ3SDtTyraU5BGFrhEwk9mzOyT4YsRV6bybVFJSTzH0I3EfPtZg/iIXP+627Mm0pzFG5oIa57nPuQACBnbO5Ll2qfm3ZLrOiN9f9uMao972Z99qCCGoaKSWOSMwx5xuBAe1uB97aEluL7Ss3am2DVbuPlBu4wNa/nibI1kl/uJ+taLvL0Xz0NO6d8sT2tLQ4MD8QDja+Y0uQtg6JahtVSVlDKciC4c8ErcD7eDg0/aXbMcFJPcYq8o2Sg1nkiL6Fo2mvkLrYhA7BfmZGB1vqPtVybSEXVP8AKcHVWu/rLdXhGfavlZc91FNVbGrQT2ZGE4HWvHKzQkes0jUajxUjvT0nVFfD1JYyJhtjDC4l9jcAk6NvnZRtpdk1KL6O03xqrcJLtFwbAfQF7/IPJcWEY+owYsN8sWHhdc+y4/KndTi6zrnYMF8ePrThw2zvdW10QbryU0Us87Sx02EMa4WcI23OIjhcn2Dmqn8vMFYZWYS6OdzwHeaS2UkA2OilQslJJ6c5LbhByWE7fbP+Jf5ytno66/yBnlnW9bjkv12LrLYzhviztZV1/TbV/FUv8Mn/AKKy9xd4X19G2eZrGuLpBZlw2zXkDUkqq9S8e0l9i7jOHn+mTf3NgREXiNAKP25sGGtiMVSzE29xwc11iA5h4HMqQRdTztHGk1jKH3x6MZ6LFJDeaAZ4gPdGD5Ro4d4y52WlrqxaBvj0URVOKSkwwzalukMh7wPMPePuXuq5XxP8mZfwvmv8FJIvXtTZMtLIY6iNzHjg7iObTo4d4XkXvT30ZrTTxkxsfeeWns0kvjGWFx80fsH0fDRbzs3a0dQ28Tr82nJ7fEKrlkp6l0bg6Nxa4aEarqeEWtLYWWmpXSODY2lx5D8TyC13dTemKeRsdY8Qk/2luw48jwYe85K5KChjiYBEAAc76l3eTxVF3IVfSXZ6ePxXb23iIvY+67YrPl7TxmB6DT3cyp1EWVOcpvZG3XVGtZFHlq9lwzEGaGKQgWBexriByGILNT0zY2hsbWsaNGtAa0eAGQWRFHSeL2YqmlZI0tkY17Tq14Dmm2lwclipNlwwkmGKKMkWJYxrSRyOEZr1ImjF7Mc8DZGlsjWuadWuAc0jvByKwUuyYYnYooYmOta7GMabcrgaZBetE0YjBWUEczcM0bJG8ntDm/cV4qPdelhdiipoGuGhbG3EPA2yUoia/Q8U+8Cj3bvUxNzTU9zr7lHe519FSCIm0Gk/ZHf/ADlL/daf+VH/ANV66SjZC3BExjG5nCxoa25NybDJZkTWwkl6CIi4dCIiAIiICN27u9BWx9XUxhw4HR7TzYdQVTG+HRlPQ4pIrzQDPEB7owfKNHDvGXgr5RXV3Sr9ejz3ceFq79/U5TRXZvj0URVOKWjwwzalukLz3geYe8Zd3FU9tTZMtLIY6iN0bxwdxHNp0cO8LTrujZ6Me6idT79fU8i2zdDpGnoCGH3WD4txzaPknej4aeC1NFOUVJYyuE5QexZ0tu9vTT18eOmfe3nMOUjDye3/AF0Usuat0Kh0dfSljnNJniaS0kEtdI0OabaghdKrKvqVb6NvjXu2OsIiKg9IREQBERAEREAREQBERAEREAREQBERAEREAUbt3d6Ctj6upjDhwOj2nmw6gqSRdTa7RxpNYyht8OjKehxSRXmgGeID3Rg+UaOHeMvBaYurFX++PRRFU4paPDDNmS3SF57wPMPeMu7ivdVyvif5My/hfNf4Km3X+HUn7xD+q1dMrnHZeyZaXaVLHURuY8VEOTuI65ubTo4d4XRyjy3rWFnBTSkmERF4jQCIiAIiIAiIgCIiAIiIAiIgCIiAIiIAiIgCIiAIiIDx7Q2RFUYDNG1xje17CfOY9pBBadRmB4r2IiacwIiIdCIiAIiIAiIgCIiAIiIAiIgP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6" name="AutoShape 20" descr="data:image/jpeg;base64,/9j/4AAQSkZJRgABAQAAAQABAAD/2wCEAAkGBhQQEBIUDxISFRQWFBQYFRcTFxQVEBUSFBAWFhMTEhwXGyYeFxsvGRQSIDIsJDMtLyw4FR4yNTwqNScrLSkBCQoKDgwOGg8PGi0jHyU1LCw0LCkzLCkvLCwsLS8vLC8qNCwsLCwpLCwsNCwsKSwsLCwsLCksLCwsLCwsKSwvLP/AABEIAHQAyAMBIgACEQEDEQH/xAAcAAEAAgMBAQEAAAAAAAAAAAAABQcDBggEAQL/xABHEAABAwIDBAUFDQQLAQAAAAABAAIDBBESITEFBkFRBxMiYXEUMkJSoSMzNFNjcnOBgpGxsrNidJKTFyRDVGWjwcLR0tMW/8QAGgEBAAMBAQEAAAAAAAAAAAAAAAIDBQEEBv/EACgRAAIDAAICAQMDBQAAAAAAAAABAgMRBCESMUFRcZEiM7EFEzJhof/aAAwDAQACEQMRAD8AvFERAEREAREQBF+WSh18JBsbGxBseR5HML9IAiIgCIiAIiIAiIgCIiAIiIAiIgCIiAIiIAiIgCIoja+8TILtHbk9UaD5x4KUYObyJCdkYLZPCSqKlsbS57g1o4lantfep0l2w3Y31vTPh6o9qia7aL53YpHX5D0R4BeZalPFUO5dsxr+bKfUOl/006t3lnodoSvppC2+HE05xvGAZPHHx1Vo7n9JMFdhjfaKfTA49l5+Sdx8Dn46qmt7Phkv2fyBRAKlbTGz7kKORKr7fQ6sRUtud0tSU+GKuxSxaB+szB3/ABg9vjorf2btOKpjEkD2vYdHNNx4Hke4rMsqlW+zZquhav0nqREVRcEREAREQBERAEREAREQBERAEREAWKoqWxtLnuDQOJWVV90zVDo6Sncxxa4VAsRkfeZFOuPlJRK7ZuEHJEhtbep0l2w3Y31vTPh6o9qgFrOxd8mvsyos13B+jD871T7PBbMCtuuEYLInzltk7Hs2EX6Y0kgAEk6AZknuWy7I3TvZ1R9TB/vI/AJZbGtbI7VTO15FFJ72fDJfs/kCiF0RvPuFTV7AHsEcjRZkkYAe0DQHg5vcfqsqV3o3KqNnu92bijJ7MrLmN3IH1T3H2qiu+Nn+mei7izq79ogVJ7A3knoZMdM8t9ZpzjeOT28fxCjF7NmbJkqHWibfm45Mb4lXNJrGedScXqLw3P6SoK7Cx9oZ/Ucey8/JO4+Bz8dVuCqHdTdqOnmhPnydYztEadoeYOH4q3ll8ipVtZ8m1xL3bF78HwusvmMcwqe6bnf1qm+hd+qVrFBuLWz0wqIYw6IhxFntxkNJBs2975Fdjx04qTlmnJ8pqbgo7h0UvhKpToq3umjq46Z73PhluAHEnA8NJaWX0GViNM1M9N22LNp6dp1Jlf4Dsx+0vP2VF0NWeBNcmLqdhaQcOa+rm/cvbHktfTyE9nGGv5YJOw6/33+pdE11a2GJ8khsxjXOcf2Wi5XLaXW0vZKi9Wxb9YZXvDQS4gAak5AeKw0+0I5DaOSNx5Nc1x9hVAbb3iqtr1IYMRDnWigaew0cL8CbZknv0C+bc3GrNnMbNI0Btx24nXLHHS5Fi3xVq4y9SljKHzH24x1L5OiF+cY5haT0W74ProHxznFNCW3dxfG6+Fx77gg/VzVNyUz5qt0ceb3zua0E2Bc6UgC50UIcduTTeYWWcpRjGUVunTWMcwvoKob+ijaPxTP5rP8AlWr0e7Flo6FkVQ0NkD5CQHBws55IzHco2VxitUtJ1Wzm8lHDZURFQegKuum74FB+8D9GRWKq66bvgUH7wP0ZFdR+4jz8n9qRTCmNi7yyU9mntx+qeHzDw/BQ6LYMA6F3JrqSeLHSvxPt28dhM08i30R4ZHmVs65boNoSQSNkge5j26OabHw7x3FW5ud0uMmwxV+GOTQSjKFx/b9Q+zwWdfRLfJdmvxuTDFBrP4LIWKpp2SMc2VrXMIs5rgC0jjcHJYK7ascLQ57hn5oGZd83mtP2tvBJPceaz1Rx+ceP4KqqiVnrpfUuv5MKlj7f0NY29uJSCpvTPf1eeKMZsDuUbyb4defcV76embG0NjaGtGgGiyItiMfFYYE5eT3MPTs336L6Rn5wrHVcbN9+i+kZ+cKx1nc32jW/p3+Mim+m/wCFU30Lv1SoLZXSXU01IKWEQhoDgHEEyDESSfOtfM8FO9N5/rVN9C79UrdOjCmYdl0xLWk9vOwJ99dxXfJRpi2tOeEp3yUXhoPRTupLJVx1L2ObDFchzgQHvLS1oZfXUknTJQ3SDtTyraU5BGFrhEwk9mzOyT4YsRV6bybVFJSTzH0I3EfPtZg/iIXP+627Mm0pzFG5oIa57nPuQACBnbO5Ll2qfm3ZLrOiN9f9uMao972Z99qCCGoaKSWOSMwx5xuBAe1uB97aEluL7Ss3am2DVbuPlBu4wNa/nibI1kl/uJ+taLvL0Xz0NO6d8sT2tLQ4MD8QDja+Y0uQtg6JahtVSVlDKciC4c8ErcD7eDg0/aXbMcFJPcYq8o2Sg1nkiL6Fo2mvkLrYhA7BfmZGB1vqPtVybSEXVP8AKcHVWu/rLdXhGfavlZc91FNVbGrQT2ZGE4HWvHKzQkes0jUajxUjvT0nVFfD1JYyJhtjDC4l9jcAk6NvnZRtpdk1KL6O03xqrcJLtFwbAfQF7/IPJcWEY+owYsN8sWHhdc+y4/KndTi6zrnYMF8ePrThw2zvdW10QbryU0Us87Sx02EMa4WcI23OIjhcn2Dmqn8vMFYZWYS6OdzwHeaS2UkA2OilQslJJ6c5LbhByWE7fbP+Jf5ytno66/yBnlnW9bjkv12LrLYzhviztZV1/TbV/FUv8Mn/AKKy9xd4X19G2eZrGuLpBZlw2zXkDUkqq9S8e0l9i7jOHn+mTf3NgREXiNAKP25sGGtiMVSzE29xwc11iA5h4HMqQRdTztHGk1jKH3x6MZ6LFJDeaAZ4gPdGD5Ro4d4y52WlrqxaBvj0URVOKSkwwzalukMh7wPMPePuXuq5XxP8mZfwvmv8FJIvXtTZMtLIY6iNzHjg7iObTo4d4XkXvT30ZrTTxkxsfeeWns0kvjGWFx80fsH0fDRbzs3a0dQ28Tr82nJ7fEKrlkp6l0bg6Nxa4aEarqeEWtLYWWmpXSODY2lx5D8TyC13dTemKeRsdY8Qk/2luw48jwYe85K5KChjiYBEAAc76l3eTxVF3IVfSXZ6ePxXb23iIvY+67YrPl7TxmB6DT3cyp1EWVOcpvZG3XVGtZFHlq9lwzEGaGKQgWBexriByGILNT0zY2hsbWsaNGtAa0eAGQWRFHSeL2YqmlZI0tkY17Tq14Dmm2lwclipNlwwkmGKKMkWJYxrSRyOEZr1ImjF7Mc8DZGlsjWuadWuAc0jvByKwUuyYYnYooYmOta7GMabcrgaZBetE0YjBWUEczcM0bJG8ntDm/cV4qPdelhdiipoGuGhbG3EPA2yUoia/Q8U+8Cj3bvUxNzTU9zr7lHe519FSCIm0Gk/ZHf/ADlL/daf+VH/ANV66SjZC3BExjG5nCxoa25NybDJZkTWwkl6CIi4dCIiAIiICN27u9BWx9XUxhw4HR7TzYdQVTG+HRlPQ4pIrzQDPEB7owfKNHDvGXgr5RXV3Sr9ejz3ceFq79/U5TRXZvj0URVOKWjwwzalukLz3geYe8Zd3FU9tTZMtLIY6iN0bxwdxHNp0cO8LTrujZ6Me6idT79fU8i2zdDpGnoCGH3WD4txzaPknej4aeC1NFOUVJYyuE5QexZ0tu9vTT18eOmfe3nMOUjDye3/AF0Usuat0Kh0dfSljnNJniaS0kEtdI0OabaghdKrKvqVb6NvjXu2OsIiKg9IREQBERAEREAREQBERAEREAREQBERAEREAUbt3d6Ctj6upjDhwOj2nmw6gqSRdTa7RxpNYyht8OjKehxSRXmgGeID3Rg+UaOHeMvBaYurFX++PRRFU4paPDDNmS3SF57wPMPeMu7ivdVyvif5My/hfNf4Km3X+HUn7xD+q1dMrnHZeyZaXaVLHURuY8VEOTuI65ubTo4d4XRyjy3rWFnBTSkmERF4jQCIiAIiIAiIgCIiAIiIAiIgCIiAIiIAiIgCIiAIiIDx7Q2RFUYDNG1xje17CfOY9pBBadRmB4r2IiacwIiIdCIiAIiIAiIgCIiAIiIAiIgP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3" name="AutoShape 27" descr="data:image/jpeg;base64,/9j/4AAQSkZJRgABAQAAAQABAAD/2wCEAAkGBhQRERQUEhQUFRQSFxQWFxcXFx8VFhscIBUWFBwVHhYgJyclGRkkHBsXHy8kJyc1ODg4FR4xNTQqNSYsLCkBCQoKDQsNGQ4OGTMkHiQ0MDQvNTU0NC81NC4sNTQ1LzUyNTQ0LzY1LTQvNDQ0LTQyLzUsLDQ0NDQ0LDQsLCwvLP/AABEIAEAAgAMBIgACEQEDEQH/xAAbAAABBQEBAAAAAAAAAAAAAAAAAQMFBgcEAv/EADwQAAIBAgIHBgIIBQUBAAAAAAECAwAEBREGEhMhMTJhFCJBUXGBQpEHJENygqGx8CMzU2LBRFJkwtEW/8QAGwEAAgIDAQAAAAAAAAAAAAAABQYDBwABAgT/xAAtEQABAwMCBQIGAwEAAAAAAAABAAIEAwUREiEGIjFBUWGRI4GhscHRE3HwFP/aAAwDAQACEQMRAD8AqNFFFLKvDKKKKMqxZkBFLUtaaNSFBLMVt4T9rMdQH7q8XPoK8TaSWttutItvJ/XuF7g6pBw92+VF4Fnlzz8Jm3lL1xv8OFtq1O8D9pbDRuWRNo+UMI4yynZp7Z72PQUs2O2drut4+1yf1ZgVhB81iG9/VjVcxTG5rl9eeRpGHDWOYHQLwA9AK4qsG3cJRo+HSTqd9EgXDiaXL5WHQ30/auUN/Y3XN9SmPrJbN/2j993WmMTwGaABnXONuWRDrxN1Djdl61VKk8H0luLXPYyEK3Mh70beecZ3H9etR3HhCjWy+KdJ8HopbfxTKi8tXnb69fdP0VLRYpZXQ/iL2KU/EoL2xPVOaPPpmK8Yjo7NCocgPE3LLGdeI/jHD3yqvp1rlQXYrM+fZP8Ab71DnDkdg+D1UZRRlRQzCOAhFFFFYtopQKnLXRciEXNy6wW5yAcguzZ8AqL+pIrln0wit+7YQhWH+onAkm9Vj5Y/1o3b7JLuBzTby+eyWrjxHEhZaDqd4H5Keh0aZUEty6WsJ4PLuZvuR8zn5U1LpVb2+6yh1nG7tFwAzeqQ8F98z0qyfRHHDdy3Ml1qzXI1NTbfxDq5NrMNbrkDkN2a07pNsS9lFPZCG7M8AZ1jUQSLrgOisOdcjwIz3U0RLZCgyf4qzC9w79B0zsO4/wBhIs6+TJzdnaW+B+VmWI4rLcOZJpGkY/Exzy6DwUdBlXNl+/8APWt6vdH7YYvbIIIQjWtyxXZrqkiSPJiMt53nf1pJdCoYRiTmCIpIm1izRTqHYuGUbu6Ayht3+8UfZf6LGhop42GO3fCXjHJ3ysFz/eYoArccFwmC0w+wK28LvcyWiSNIgdjtN7HM+I8BVH+lnAIre9UQRhBJEHKqO6DrspIHgMhXuiXinIkGjpx13/paNEtGVRqK0z6I7mGZzaTWkD6qSS7R0DPxTJcmHDJuNT2Htbz4y9r2O2RLZJ96xr38xDkSuWW7M5eprmvd3Uar6Zp5DRnqOi0KOQDlYqP1/wDM6kcH0gntSTBIU1uK55o3RkO5h7VuUWiMSJfs9vDkzyPCdRTkuwQbt3d7wY5VF/R3glsuGWrzwxO9w5ALRqx7zMFGZHDIV46t9o1aLi+nkZAx16jP4XYokEYKoEeN2dz/AD07JKftIhrW5P8AdFzJ6rSX+jcsS7QassJ4SxHaR/Mb1P3gKvmiWjUIxbE43hiZFMLxqyKVUPrvuBG7jlWXy4vNZ3c5tnMQEso1V5CBI4AKcpGW7IigVaxxblVcIvI4AH0OoZ+SY4fEUuCAKh1t9fwUlFSsekFpdbrmPs8p+1gGcZPm0Hh6qfai/wBHJI02qFJoDwmiOunv4qehFKE+0S4DvjN289vdPtuv0OcA1rsO8FM4Zjk1uTsnyDcykayN0ZDuP610y2lld/8ACmPioL2zHqnNH7ZioeioYVykwXaqL8fZTXCzRJzfiN5vPdXLQzRyC1dziKqueo1tdK7bH4s8pkICnlPey4VOaQaUW4tbKGW6iuLhJ7RnkQ5qNSQM0pPwjV+dUHDMdmtydk/dPMjDXjYeRQ7iK6ZrOyu/DsUx8Rm9sT1HNF6jdTRGu8abXD5ji0+nTb7BIU/huVDBNEam/X2Wg3ml1ocWtpRcxGNba4QtrbgxkjIHqcj8qSHT62ltLyOS4jDq13HHrMBrqQxjI6EMF/DWQ41ozPa5GVP4bcsqd+JvRxu3+RqL1vnTXSskWsxrmPJG2CMdt0ruqvZsQtpwbSS0ubGxRrqKGS0e2eRZTqk7IZEDPjn4Gq/pt9JTLe69hKpAhWJ31QytkzPuzHgTxrNi1JXso2KgyqajjqBzsem64NZxGFoP0e6Ug4pJc3kyKXhZS7ZIpOcSqMhw3LXfgWkNumP3U7TRrC6yashbunMQ5b/Zvkay80udTVbRSqOe4HGpuntsFy2qRhbnbaa22riIe6jOtJJsQXzzXs6KAvkC2f503BpbYW9ph8RkjlMTWynVky2bCMgzHzCnPMf3ViGf7/zUtg+i9xdAtGgEY5pXOziHq54+2dDatki0WF1WoWt75x2GFKyq9xw0LZLTSmxTEZ5u1Q6stvbrnrbtZHlzHyK/Osk/+emvbid4FBi2sp2zHUhAMjEEyHdw35D5VJRWllaeHbZh4sClsp6LzS+5ApjFMemuMhI/cHLGo1Y16CMbhSy++Rra53/GS8kAZPTZNELhuXMw6sNDfqfkno8OsrXmPbZh5Zx2wPX4pPyHSmsS0gmnAV2AjXljQBI19EGQqNopUm3SVOdms7Pp2T7AssSCAabcu8nqiiiihqMIozoorFrCkMLx6a3zEbd1uaNhrRt0KHca6JbGxuxu+pTHyze1J+7zRe2YqHpc6IwrnJgu1UXEfZBrhZYk8H+RuD5GxTGNaNT2mRlTuNyyqQ8Tekg3fM1F1a8Kx6a3zEbdxuaNhrxsPEFDuNPzWNld7x9SmPlnJbN7c0f5irCt3F9GryShpPnqFXtw4XlRuajzt9OvsqbUxg+ic9yuuqhIRzTSHZxD8R5j0GdTkC2Vp/LTtco+0lGrCD5pDxbLzauPE8ZmuGzlctlwHBV6BRuUelcXHjCnTyyINR8nopLfwrJkc1fkHr19uy64YLG05V7ZMPikBW3U9IuL+9cmJ45NcEGV8wOVR3UUeSoNwrizpKr+bcZM1+qs/P2VgQLPEgD4Td/J3KUmkoooei+AiiiisW1/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5" name="AutoShape 29" descr="data:image/jpeg;base64,/9j/4AAQSkZJRgABAQAAAQABAAD/2wCEAAkGBhQRERQUEhQUFRQSFxQWFxcXFx8VFhscIBUWFBwVHhYgJyclGRkkHBsXHy8kJyc1ODg4FR4xNTQqNSYsLCkBCQoKDQsNGQ4OGTMkHiQ0MDQvNTU0NC81NC4sNTQ1LzUyNTQ0LzY1LTQvNDQ0LTQyLzUsLDQ0NDQ0LDQsLCwvLP/AABEIAEAAgAMBIgACEQEDEQH/xAAbAAABBQEBAAAAAAAAAAAAAAAAAQMFBgcEAv/EADwQAAIBAgIHBgIIBQUBAAAAAAECAwAEBREGEhMhMTJhFCJBUXGBQpEHJENygqGx8CMzU2LBRFJkwtEW/8QAGwEAAgIDAQAAAAAAAAAAAAAABQYDBwABAgT/xAAtEQABAwMCBQIGAwEAAAAAAAABAAIEAwUREiEGIjFBUWGRI4GhscHRE3HwFP/aAAwDAQACEQMRAD8AqNFFFLKvDKKKKMqxZkBFLUtaaNSFBLMVt4T9rMdQH7q8XPoK8TaSWttutItvJ/XuF7g6pBw92+VF4Fnlzz8Jm3lL1xv8OFtq1O8D9pbDRuWRNo+UMI4yynZp7Z72PQUs2O2drut4+1yf1ZgVhB81iG9/VjVcxTG5rl9eeRpGHDWOYHQLwA9AK4qsG3cJRo+HSTqd9EgXDiaXL5WHQ30/auUN/Y3XN9SmPrJbN/2j993WmMTwGaABnXONuWRDrxN1Djdl61VKk8H0luLXPYyEK3Mh70beecZ3H9etR3HhCjWy+KdJ8HopbfxTKi8tXnb69fdP0VLRYpZXQ/iL2KU/EoL2xPVOaPPpmK8Yjo7NCocgPE3LLGdeI/jHD3yqvp1rlQXYrM+fZP8Ab71DnDkdg+D1UZRRlRQzCOAhFFFFYtopQKnLXRciEXNy6wW5yAcguzZ8AqL+pIrln0wit+7YQhWH+onAkm9Vj5Y/1o3b7JLuBzTby+eyWrjxHEhZaDqd4H5Keh0aZUEty6WsJ4PLuZvuR8zn5U1LpVb2+6yh1nG7tFwAzeqQ8F98z0qyfRHHDdy3Ml1qzXI1NTbfxDq5NrMNbrkDkN2a07pNsS9lFPZCG7M8AZ1jUQSLrgOisOdcjwIz3U0RLZCgyf4qzC9w79B0zsO4/wBhIs6+TJzdnaW+B+VmWI4rLcOZJpGkY/Exzy6DwUdBlXNl+/8APWt6vdH7YYvbIIIQjWtyxXZrqkiSPJiMt53nf1pJdCoYRiTmCIpIm1izRTqHYuGUbu6Ayht3+8UfZf6LGhop42GO3fCXjHJ3ysFz/eYoArccFwmC0w+wK28LvcyWiSNIgdjtN7HM+I8BVH+lnAIre9UQRhBJEHKqO6DrspIHgMhXuiXinIkGjpx13/paNEtGVRqK0z6I7mGZzaTWkD6qSS7R0DPxTJcmHDJuNT2Htbz4y9r2O2RLZJ96xr38xDkSuWW7M5eprmvd3Uar6Zp5DRnqOi0KOQDlYqP1/wDM6kcH0gntSTBIU1uK55o3RkO5h7VuUWiMSJfs9vDkzyPCdRTkuwQbt3d7wY5VF/R3glsuGWrzwxO9w5ALRqx7zMFGZHDIV46t9o1aLi+nkZAx16jP4XYokEYKoEeN2dz/AD07JKftIhrW5P8AdFzJ6rSX+jcsS7QassJ4SxHaR/Mb1P3gKvmiWjUIxbE43hiZFMLxqyKVUPrvuBG7jlWXy4vNZ3c5tnMQEso1V5CBI4AKcpGW7IigVaxxblVcIvI4AH0OoZ+SY4fEUuCAKh1t9fwUlFSsekFpdbrmPs8p+1gGcZPm0Hh6qfai/wBHJI02qFJoDwmiOunv4qehFKE+0S4DvjN289vdPtuv0OcA1rsO8FM4Zjk1uTsnyDcykayN0ZDuP610y2lld/8ACmPioL2zHqnNH7ZioeioYVykwXaqL8fZTXCzRJzfiN5vPdXLQzRyC1dziKqueo1tdK7bH4s8pkICnlPey4VOaQaUW4tbKGW6iuLhJ7RnkQ5qNSQM0pPwjV+dUHDMdmtydk/dPMjDXjYeRQ7iK6ZrOyu/DsUx8Rm9sT1HNF6jdTRGu8abXD5ji0+nTb7BIU/huVDBNEam/X2Wg3ml1ocWtpRcxGNba4QtrbgxkjIHqcj8qSHT62ltLyOS4jDq13HHrMBrqQxjI6EMF/DWQ41ozPa5GVP4bcsqd+JvRxu3+RqL1vnTXSskWsxrmPJG2CMdt0ruqvZsQtpwbSS0ubGxRrqKGS0e2eRZTqk7IZEDPjn4Gq/pt9JTLe69hKpAhWJ31QytkzPuzHgTxrNi1JXso2KgyqajjqBzsem64NZxGFoP0e6Ug4pJc3kyKXhZS7ZIpOcSqMhw3LXfgWkNumP3U7TRrC6yashbunMQ5b/Zvkay80udTVbRSqOe4HGpuntsFy2qRhbnbaa22riIe6jOtJJsQXzzXs6KAvkC2f503BpbYW9ph8RkjlMTWynVky2bCMgzHzCnPMf3ViGf7/zUtg+i9xdAtGgEY5pXOziHq54+2dDatki0WF1WoWt75x2GFKyq9xw0LZLTSmxTEZ5u1Q6stvbrnrbtZHlzHyK/Osk/+emvbid4FBi2sp2zHUhAMjEEyHdw35D5VJRWllaeHbZh4sClsp6LzS+5ApjFMemuMhI/cHLGo1Y16CMbhSy++Rra53/GS8kAZPTZNELhuXMw6sNDfqfkno8OsrXmPbZh5Zx2wPX4pPyHSmsS0gmnAV2AjXljQBI19EGQqNopUm3SVOdms7Pp2T7AssSCAabcu8nqiiiihqMIozoorFrCkMLx6a3zEbd1uaNhrRt0KHca6JbGxuxu+pTHyze1J+7zRe2YqHpc6IwrnJgu1UXEfZBrhZYk8H+RuD5GxTGNaNT2mRlTuNyyqQ8Tekg3fM1F1a8Kx6a3zEbdxuaNhrxsPEFDuNPzWNld7x9SmPlnJbN7c0f5irCt3F9GryShpPnqFXtw4XlRuajzt9OvsqbUxg+ic9yuuqhIRzTSHZxD8R5j0GdTkC2Vp/LTtco+0lGrCD5pDxbLzauPE8ZmuGzlctlwHBV6BRuUelcXHjCnTyyINR8nopLfwrJkc1fkHr19uy64YLG05V7ZMPikBW3U9IuL+9cmJ45NcEGV8wOVR3UUeSoNwrizpKr+bcZM1+qs/P2VgQLPEgD4Td/J3KUmkoooei+AiiiisW1/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7" name="AutoShape 31" descr="data:image/jpeg;base64,/9j/4AAQSkZJRgABAQAAAQABAAD/2wCEAAkGBhQRERQUEhQUFRQSFxQWFxcXFx8VFhscIBUWFBwVHhYgJyclGRkkHBsXHy8kJyc1ODg4FR4xNTQqNSYsLCkBCQoKDQsNGQ4OGTMkHiQ0MDQvNTU0NC81NC4sNTQ1LzUyNTQ0LzY1LTQvNDQ0LTQyLzUsLDQ0NDQ0LDQsLCwvLP/AABEIAEAAgAMBIgACEQEDEQH/xAAbAAABBQEBAAAAAAAAAAAAAAAAAQMFBgcEAv/EADwQAAIBAgIHBgIIBQUBAAAAAAECAwAEBREGEhMhMTJhFCJBUXGBQpEHJENygqGx8CMzU2LBRFJkwtEW/8QAGwEAAgIDAQAAAAAAAAAAAAAABQYDBwABAgT/xAAtEQABAwMCBQIGAwEAAAAAAAABAAIEAwUREiEGIjFBUWGRI4GhscHRE3HwFP/aAAwDAQACEQMRAD8AqNFFFLKvDKKKKMqxZkBFLUtaaNSFBLMVt4T9rMdQH7q8XPoK8TaSWttutItvJ/XuF7g6pBw92+VF4Fnlzz8Jm3lL1xv8OFtq1O8D9pbDRuWRNo+UMI4yynZp7Z72PQUs2O2drut4+1yf1ZgVhB81iG9/VjVcxTG5rl9eeRpGHDWOYHQLwA9AK4qsG3cJRo+HSTqd9EgXDiaXL5WHQ30/auUN/Y3XN9SmPrJbN/2j993WmMTwGaABnXONuWRDrxN1Djdl61VKk8H0luLXPYyEK3Mh70beecZ3H9etR3HhCjWy+KdJ8HopbfxTKi8tXnb69fdP0VLRYpZXQ/iL2KU/EoL2xPVOaPPpmK8Yjo7NCocgPE3LLGdeI/jHD3yqvp1rlQXYrM+fZP8Ab71DnDkdg+D1UZRRlRQzCOAhFFFFYtopQKnLXRciEXNy6wW5yAcguzZ8AqL+pIrln0wit+7YQhWH+onAkm9Vj5Y/1o3b7JLuBzTby+eyWrjxHEhZaDqd4H5Keh0aZUEty6WsJ4PLuZvuR8zn5U1LpVb2+6yh1nG7tFwAzeqQ8F98z0qyfRHHDdy3Ml1qzXI1NTbfxDq5NrMNbrkDkN2a07pNsS9lFPZCG7M8AZ1jUQSLrgOisOdcjwIz3U0RLZCgyf4qzC9w79B0zsO4/wBhIs6+TJzdnaW+B+VmWI4rLcOZJpGkY/Exzy6DwUdBlXNl+/8APWt6vdH7YYvbIIIQjWtyxXZrqkiSPJiMt53nf1pJdCoYRiTmCIpIm1izRTqHYuGUbu6Ayht3+8UfZf6LGhop42GO3fCXjHJ3ysFz/eYoArccFwmC0w+wK28LvcyWiSNIgdjtN7HM+I8BVH+lnAIre9UQRhBJEHKqO6DrspIHgMhXuiXinIkGjpx13/paNEtGVRqK0z6I7mGZzaTWkD6qSS7R0DPxTJcmHDJuNT2Htbz4y9r2O2RLZJ96xr38xDkSuWW7M5eprmvd3Uar6Zp5DRnqOi0KOQDlYqP1/wDM6kcH0gntSTBIU1uK55o3RkO5h7VuUWiMSJfs9vDkzyPCdRTkuwQbt3d7wY5VF/R3glsuGWrzwxO9w5ALRqx7zMFGZHDIV46t9o1aLi+nkZAx16jP4XYokEYKoEeN2dz/AD07JKftIhrW5P8AdFzJ6rSX+jcsS7QassJ4SxHaR/Mb1P3gKvmiWjUIxbE43hiZFMLxqyKVUPrvuBG7jlWXy4vNZ3c5tnMQEso1V5CBI4AKcpGW7IigVaxxblVcIvI4AH0OoZ+SY4fEUuCAKh1t9fwUlFSsekFpdbrmPs8p+1gGcZPm0Hh6qfai/wBHJI02qFJoDwmiOunv4qehFKE+0S4DvjN289vdPtuv0OcA1rsO8FM4Zjk1uTsnyDcykayN0ZDuP610y2lld/8ACmPioL2zHqnNH7ZioeioYVykwXaqL8fZTXCzRJzfiN5vPdXLQzRyC1dziKqueo1tdK7bH4s8pkICnlPey4VOaQaUW4tbKGW6iuLhJ7RnkQ5qNSQM0pPwjV+dUHDMdmtydk/dPMjDXjYeRQ7iK6ZrOyu/DsUx8Rm9sT1HNF6jdTRGu8abXD5ji0+nTb7BIU/huVDBNEam/X2Wg3ml1ocWtpRcxGNba4QtrbgxkjIHqcj8qSHT62ltLyOS4jDq13HHrMBrqQxjI6EMF/DWQ41ozPa5GVP4bcsqd+JvRxu3+RqL1vnTXSskWsxrmPJG2CMdt0ruqvZsQtpwbSS0ubGxRrqKGS0e2eRZTqk7IZEDPjn4Gq/pt9JTLe69hKpAhWJ31QytkzPuzHgTxrNi1JXso2KgyqajjqBzsem64NZxGFoP0e6Ug4pJc3kyKXhZS7ZIpOcSqMhw3LXfgWkNumP3U7TRrC6yashbunMQ5b/Zvkay80udTVbRSqOe4HGpuntsFy2qRhbnbaa22riIe6jOtJJsQXzzXs6KAvkC2f503BpbYW9ph8RkjlMTWynVky2bCMgzHzCnPMf3ViGf7/zUtg+i9xdAtGgEY5pXOziHq54+2dDatki0WF1WoWt75x2GFKyq9xw0LZLTSmxTEZ5u1Q6stvbrnrbtZHlzHyK/Osk/+emvbid4FBi2sp2zHUhAMjEEyHdw35D5VJRWllaeHbZh4sClsp6LzS+5ApjFMemuMhI/cHLGo1Y16CMbhSy++Rra53/GS8kAZPTZNELhuXMw6sNDfqfkno8OsrXmPbZh5Zx2wPX4pPyHSmsS0gmnAV2AjXljQBI19EGQqNopUm3SVOdms7Pp2T7AssSCAabcu8nqiiiihqMIozoorFrCkMLx6a3zEbd1uaNhrRt0KHca6JbGxuxu+pTHyze1J+7zRe2YqHpc6IwrnJgu1UXEfZBrhZYk8H+RuD5GxTGNaNT2mRlTuNyyqQ8Tekg3fM1F1a8Kx6a3zEbdxuaNhrxsPEFDuNPzWNld7x9SmPlnJbN7c0f5irCt3F9GryShpPnqFXtw4XlRuajzt9OvsqbUxg+ic9yuuqhIRzTSHZxD8R5j0GdTkC2Vp/LTtco+0lGrCD5pDxbLzauPE8ZmuGzlctlwHBV6BRuUelcXHjCnTyyINR8nopLfwrJkc1fkHr19uy64YLG05V7ZMPikBW3U9IuL+9cmJ45NcEGV8wOVR3UUeSoNwrizpKr+bcZM1+qs/P2VgQLPEgD4Td/J3KUmkoooei+AiiiisW1/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9" name="AutoShape 33" descr="data:image/jpeg;base64,/9j/4AAQSkZJRgABAQAAAQABAAD/2wCEAAkGBhQRERQUEhQUFRQSFxQWFxcXFx8VFhscIBUWFBwVHhYgJyclGRkkHBsXHy8kJyc1ODg4FR4xNTQqNSYsLCkBCQoKDQsNGQ4OGTMkHiQ0MDQvNTU0NC81NC4sNTQ1LzUyNTQ0LzY1LTQvNDQ0LTQyLzUsLDQ0NDQ0LDQsLCwvLP/AABEIAEAAgAMBIgACEQEDEQH/xAAbAAABBQEBAAAAAAAAAAAAAAAAAQMFBgcEAv/EADwQAAIBAgIHBgIIBQUBAAAAAAECAwAEBREGEhMhMTJhFCJBUXGBQpEHJENygqGx8CMzU2LBRFJkwtEW/8QAGwEAAgIDAQAAAAAAAAAAAAAABQYDBwABAgT/xAAtEQABAwMCBQIGAwEAAAAAAAABAAIEAwUREiEGIjFBUWGRI4GhscHRE3HwFP/aAAwDAQACEQMRAD8AqNFFFLKvDKKKKMqxZkBFLUtaaNSFBLMVt4T9rMdQH7q8XPoK8TaSWttutItvJ/XuF7g6pBw92+VF4Fnlzz8Jm3lL1xv8OFtq1O8D9pbDRuWRNo+UMI4yynZp7Z72PQUs2O2drut4+1yf1ZgVhB81iG9/VjVcxTG5rl9eeRpGHDWOYHQLwA9AK4qsG3cJRo+HSTqd9EgXDiaXL5WHQ30/auUN/Y3XN9SmPrJbN/2j993WmMTwGaABnXONuWRDrxN1Djdl61VKk8H0luLXPYyEK3Mh70beecZ3H9etR3HhCjWy+KdJ8HopbfxTKi8tXnb69fdP0VLRYpZXQ/iL2KU/EoL2xPVOaPPpmK8Yjo7NCocgPE3LLGdeI/jHD3yqvp1rlQXYrM+fZP8Ab71DnDkdg+D1UZRRlRQzCOAhFFFFYtopQKnLXRciEXNy6wW5yAcguzZ8AqL+pIrln0wit+7YQhWH+onAkm9Vj5Y/1o3b7JLuBzTby+eyWrjxHEhZaDqd4H5Keh0aZUEty6WsJ4PLuZvuR8zn5U1LpVb2+6yh1nG7tFwAzeqQ8F98z0qyfRHHDdy3Ml1qzXI1NTbfxDq5NrMNbrkDkN2a07pNsS9lFPZCG7M8AZ1jUQSLrgOisOdcjwIz3U0RLZCgyf4qzC9w79B0zsO4/wBhIs6+TJzdnaW+B+VmWI4rLcOZJpGkY/Exzy6DwUdBlXNl+/8APWt6vdH7YYvbIIIQjWtyxXZrqkiSPJiMt53nf1pJdCoYRiTmCIpIm1izRTqHYuGUbu6Ayht3+8UfZf6LGhop42GO3fCXjHJ3ysFz/eYoArccFwmC0w+wK28LvcyWiSNIgdjtN7HM+I8BVH+lnAIre9UQRhBJEHKqO6DrspIHgMhXuiXinIkGjpx13/paNEtGVRqK0z6I7mGZzaTWkD6qSS7R0DPxTJcmHDJuNT2Htbz4y9r2O2RLZJ96xr38xDkSuWW7M5eprmvd3Uar6Zp5DRnqOi0KOQDlYqP1/wDM6kcH0gntSTBIU1uK55o3RkO5h7VuUWiMSJfs9vDkzyPCdRTkuwQbt3d7wY5VF/R3glsuGWrzwxO9w5ALRqx7zMFGZHDIV46t9o1aLi+nkZAx16jP4XYokEYKoEeN2dz/AD07JKftIhrW5P8AdFzJ6rSX+jcsS7QassJ4SxHaR/Mb1P3gKvmiWjUIxbE43hiZFMLxqyKVUPrvuBG7jlWXy4vNZ3c5tnMQEso1V5CBI4AKcpGW7IigVaxxblVcIvI4AH0OoZ+SY4fEUuCAKh1t9fwUlFSsekFpdbrmPs8p+1gGcZPm0Hh6qfai/wBHJI02qFJoDwmiOunv4qehFKE+0S4DvjN289vdPtuv0OcA1rsO8FM4Zjk1uTsnyDcykayN0ZDuP610y2lld/8ACmPioL2zHqnNH7ZioeioYVykwXaqL8fZTXCzRJzfiN5vPdXLQzRyC1dziKqueo1tdK7bH4s8pkICnlPey4VOaQaUW4tbKGW6iuLhJ7RnkQ5qNSQM0pPwjV+dUHDMdmtydk/dPMjDXjYeRQ7iK6ZrOyu/DsUx8Rm9sT1HNF6jdTRGu8abXD5ji0+nTb7BIU/huVDBNEam/X2Wg3ml1ocWtpRcxGNba4QtrbgxkjIHqcj8qSHT62ltLyOS4jDq13HHrMBrqQxjI6EMF/DWQ41ozPa5GVP4bcsqd+JvRxu3+RqL1vnTXSskWsxrmPJG2CMdt0ruqvZsQtpwbSS0ubGxRrqKGS0e2eRZTqk7IZEDPjn4Gq/pt9JTLe69hKpAhWJ31QytkzPuzHgTxrNi1JXso2KgyqajjqBzsem64NZxGFoP0e6Ug4pJc3kyKXhZS7ZIpOcSqMhw3LXfgWkNumP3U7TRrC6yashbunMQ5b/Zvkay80udTVbRSqOe4HGpuntsFy2qRhbnbaa22riIe6jOtJJsQXzzXs6KAvkC2f503BpbYW9ph8RkjlMTWynVky2bCMgzHzCnPMf3ViGf7/zUtg+i9xdAtGgEY5pXOziHq54+2dDatki0WF1WoWt75x2GFKyq9xw0LZLTSmxTEZ5u1Q6stvbrnrbtZHlzHyK/Osk/+emvbid4FBi2sp2zHUhAMjEEyHdw35D5VJRWllaeHbZh4sClsp6LzS+5ApjFMemuMhI/cHLGo1Y16CMbhSy++Rra53/GS8kAZPTZNELhuXMw6sNDfqfkno8OsrXmPbZh5Zx2wPX4pPyHSmsS0gmnAV2AjXljQBI19EGQqNopUm3SVOdms7Pp2T7AssSCAabcu8nqiiiihqMIozoorFrCkMLx6a3zEbd1uaNhrRt0KHca6JbGxuxu+pTHyze1J+7zRe2YqHpc6IwrnJgu1UXEfZBrhZYk8H+RuD5GxTGNaNT2mRlTuNyyqQ8Tekg3fM1F1a8Kx6a3zEbdxuaNhrxsPEFDuNPzWNld7x9SmPlnJbN7c0f5irCt3F9GryShpPnqFXtw4XlRuajzt9OvsqbUxg+ic9yuuqhIRzTSHZxD8R5j0GdTkC2Vp/LTtco+0lGrCD5pDxbLzauPE8ZmuGzlctlwHBV6BRuUelcXHjCnTyyINR8nopLfwrJkc1fkHr19uy64YLG05V7ZMPikBW3U9IuL+9cmJ45NcEGV8wOVR3UUeSoNwrizpKr+bcZM1+qs/P2VgQLPEgD4Td/J3KUmkoooei+AiiiisW1/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13" name="AutoShape 37" descr="data:image/jpeg;base64,/9j/4AAQSkZJRgABAQAAAQABAAD/2wCEAAkGBhQSERUUExQVFRUUGB0YGBgXFx0dGBwfHiIcHBobIB0cGyYgGxwjHiAcHy8gIycpLCwsHR4xNTItNSYrLCkBCQoKDgwOGg8PGikkHyQqLTApLCwtLSwsMCwpLCwsLCwqLCksLCwsLCksLCwvKSwsLiwtLCkpLCwsLCwsKSksKf/AABEIAKQApAMBIgACEQEDEQH/xAAcAAACAgMBAQAAAAAAAAAAAAAABgUHAQMEAgj/xABJEAACAQIEBAMEBQcKBAcBAAABAgMEEQAFEiEGEzFBIlFxBxQyYSNCUoGRFTNTcpKhsRgkNFRiY4KywdIlQ6LCFhc1RNHh8Aj/xAAZAQADAQEBAAAAAAAAAAAAAAAAAQIEAwX/xAAxEQACAQEFBAoCAgMAAAAAAAAAAQIRAxIhMfBBUWGRBBMicYGhscHR4TLxFFIjQmL/2gAMAwEAAhEDEQA/ALuJwXxg4zhCC+C+MYMAGdWC+OXMszip42lmkWONerMbD/7PyG+EWo43q64E5fGtPTD4q6q8KW7lEPX1O3pjpCzlPFZbwqPlfmUcCa5pEjQfWdgo/E2woT+1ylZilLHUVjja0ERK/exsAPnhXoshhqH5iR1GcTfp6hjHRr56b7ML9lDD5jDjS8LVbqFmqxTxjpDQxrGi/LmMCx+4Ljv1dnD8vjyz50FU4JOKc4kGqPLoadftVM4/eFtbEceIszv9JmGTQnupe5H4n/XEz/4BphVor03vERiZjJO8krCRWWwJdyLMpY209Vww03DdImyU1OtuyxIP4Lh9ZZxyXl8thiIf/ieuI8ObZMfU2/7sddJn2c/UGW1YH6GYgn08VsOiZTSuDaGBgCVNkQi46g7dR5YUeNeF4lMHu2WU8xklCyMI9JUbb3jKlb7+Mmy26G4w42kJOlFyX0LE2/8AmTPD/Tcsq4R3eK0yD53W1hibyHj2irLCCoQv9hvDJ+y1ifuvjmPAwj/otXV03kvM5sf7E2r9xGFzPOGnlLCro6ev07NNSERVa9wWjLWZu9g/3Ym7ZTyw1x+R4ll3wXxVOT1VXDf8nVRrY4/joqsFKqMeQLWb8dvXDhwzx9T1jmLxQVKfHTzDTICOtuzD03+WOc7GUcVitZoKjNfBfGMGOAzN8GrGMGAD0DgwDBgAwcYxk4wTgAML3F/GkdAigqZaiXaGBN3kPoLkLf61vS+PPGvF4oYlCLzamY6KeEdXbzNvqC+5+7vsoZRk0yTsA6z5rKAaipYaoqND0RB01kbKgtfqbKN9FlZJq9LLXl+kKpz1GXSTVCtmA99rT4ocviNqeAH60x3AG43a9+2rs40fBnNKyZgy1DrbRCotSxW6BY/rkdNT39BiQy/LafLqd2LWUXeaaRru57u7dSfIdugGI+i4hTNKapip5WhkGuO++tQSVSSxAIDAH03HUYuU5S/HJbdZeu8KEtnWeR0qJdJHLtojjhTU7EAsQFuBYKpJ9MLVXx5M1VTini10s3KAkZGGoyFg30hIWNk020EEk3G22I/hmlSD3WZYgF18iqjAJ5NULoJgLm2osUYjqrxt5nErmnBU0nNhjmEMRqo6qMjxEG5aVCu2wkAkU36sb9MCjCLowFfPFrqbMlnqZCYBUM8S6roUGhT4OilYnchutw1+xwxVWRmhqIHpQHqJ/eFdpDbnOQZk5hHkVKqewPljq41nyyUoldOoMTEiJZSGJYW3SM6jtcfefPHuTjWnkKMlLWzaDqRlpJLAkFbguF3sSL+RxV6Uoqi2Y4YcBEf7OwDDXim1RkzsVWUeKORo0LK3nokuL73A74XeEcirIq6pozIIH5Gppo7sZA0iASG5/PFebZzuNW99Iw6JxckbM35PrkLnU7CluWIFgx0sSTYAb72GPEHGuXCcyO5gmdRGTURyREqpLBbyKF2JPfBen2qRz8cgIijzyqiApqVue71ksUbVBZysMQUSOzBgXCyHTcm9iOpxyZHBRwqMyqamWE1UpkaJZDynkjZhqUKvMePqwDEgAi/bE/TcJBIpZKKcSO8DRQOzAqpkd5JJNa/EWZgdgPgUYSuKuDqguD+aigMVJQqG+lkIFhbSbIrN9Izm7aYxtti4OMm1Wm/frLkwLMzTh+lr0SRgGNtUU8TaZFB3DJIu4Hfy+WEzirh+ygZiDNCn5vMIRpqYPIyhR4lB+uu3cgXuJwGSEQ5ZRMA8US82dhcQp0DaehlkN9KnYWJOw3k+Gc6glEtPDLJMaVuXI8tyWJLX8ZFm3DDbYW8rY4xcoYrL238KjFjKOMZ6B44cxdZqea3u9enwPfosltgSO/8AEbiw1a4uDceYwkZ7w0KVJOXFzqCW5qKMC+i+5lg8iD4jGPmVscRPDeeHK3igll52WVP9Dqr35d+kTnsOtj29LhXKCtFehn6/fDkBZ2DBgxkGelwYAMGGBg44M8zmOkp5J5jZIlufM+QHmSbAY7jituK61K2vMEhtQ5avvFUfqtIBdIz52HbvuPLHSyheljltBkflgqHlWrdQcyrwRTI260lOOsrDtYH5aiQO7Yf8lpaaipQRKvLJ1vO7j6R2IvIz3sSx738gOmIjKMoqZKeerDCGtrAGQuuoQxjeKKxG3huWNviYmxsBhXzDPIaOCmy+r5NVFOQzyROfBqkZnYKq7BG+HSb+FrgY0yXWOi5LWzZvzJyGmm4ip80jkpJ4pIedrQJIVu+g2bSykjWhAJQ7jY2IN8RbcAzUdRTHLySu4leV9lFwZCbbsJR9QAAOisLeK+2g4AjV/wCbuJMvqQGK8wloZEH0U0Em57Betxt1AsJXMs1lqJTRUblTGAKmqIB5W3wL2adhv5L1O9hia3XSzeG2uWtbRng5nFROYIFkrK1wvMCka20jSrzuAEi8NhqIubDY42JwvUVPir6ltJ393piY4h8mkH0kn4qPliZyTIoaSPlwrYE3Zibu7d2djuzHzOJDHF2lPx57foCPyrh6npRangjiHmqgE+rWufUnEjfGLYwzgAkmwAubnb9+OTbeLGer48SxhhZgGB6hhcfgcc2X5vDOCYZopQpseW6sAfI2JtjrwUaAW6jgCnDGSm10cp310zaAf1o942HquOds7qaL+nIJoAf6XCnwfOWHcp+ulx8hhswY6dY3hLHW8BGmoK0wTTUDwmasqtfO1KyiADRGQSLGyhbjfq1t8K2W5jL7ksqKVKuWAJOuurSx38PiaJCNVtgSLHwqcO1bkclC7VFApaMnVPRj4X83h7JL309H6bHHJnXDkGaJHVQaJGYBFeVn0RLvzCIgQDKDsVa248XSx0xmtuW/2eu7EkkuD+KhUaqeV1argVefy1PLDEnYN0JHwmx6g2viG4myOOm5gkXVltW1qhP6vIx8M6fZQtbV9k2bzGOLNspp6RUpqCaWKWABnZJNMMQvdpqk2szFQQEa5I6ADcO+W5tS18LmJ0niN43Hbp4lIO+4PfzxzfYd+OT14cBizwDnEkEr5XVtqlgGqnk/TQ/VP6yjb0/VOHoYqbO8qljUxRkmsyq1RSOdzLSk2MZ+0UtoPnZftHFkcPZ2lZTRVEfwyqGt5Hoy+oNx92Fbx/3W31+/kESa4MAwYzDIrifO1o6SaobflIWA8z0Ufe1hivuGskZkpaSTxPUMcxrie4v9FG36z6dvJG88TXtM/nEtDQDpVVGuUf3cXiYH5E/wxJcGDmyVdX+nnMUZ/uoPo1t8i2tvvxrj2LOu/wDS934CFlOJsxgWoq6raJZTAsLqEjXc3lZwjPywLKCL62PYWxryLIqVlWWhRaXMol5hpprkXI+ArKA2jsJI7W8+2JfiDiimeqki97npZIAFfVFrpSDuC6spW29tRKX7HbGzh/l1VbJPMtPJLSKqrVQO3LYOrNbSSVBVDcnUwGvHSrUa0prDDJ+ojDU70VPFQ0zA1tWzu0gXwoWN559I2VVvZV7nSPPDVkuTR0sKwxA6V3JJuzMd2dj3ZjuTiE4MT3hpswe96k6IL/Vp0JEdr9NZvIfVfLDTjNaSf48+/wChhgwDBjiMMJPtSnlkgio6capqt7ab2vHGNcm/Sxsq77eK2HbFOcZ5hFVZjUrqYyU0aU9MqG1pZGGt2NwAoYqh7+Q2xo6PGs67tLzEzTwmstLm1HrpXpFnjanIY/nGVblrXJHi0nyB6E74unFBz6w1BUPPK705MzxuzERoHh8Q1sSwdHuHuAQBsCDi/cdOlLGL1gxRMYMGDGMozhQzSP8AJ1T70m1LUOBVL9WN2sFqAOwJsr+obscN2NNZRpLG8cihkkUqynoQbgjFwlR45bQEXjKnqEPudJRoYKsOzuiam1k3fVqIRC1wRI97WNgSAMRvCFNHllbHSl55p6jeSOFtUEK20rrv4iwsfFZevTpidyqN5aKpoJHkM1ITECknLd0tqp21jprSyk+YbEHw5QTUtEEramLL4h1EaxpUybDdn1Nve4uoLta9xfGyL7Di/wB8SRq44iMSxVyAl6Jtb26tC206/Oy2f1QYhuB5RSZhVUAP0MwFZSkdND/Go+QPT0OGjJa5qpH1QstOQFjMtxJKpBDMyEXVT2v4juSBtit6tzSx0c5PjyqsailbuYWNkJ8/oyn4nEWarFwetq8/UbLiXBgU4xjIMrPO8y05zV1B6Zfl5I+Tvdh95vhv4ap1o8ugWQ6VigUyE9AbapCfvJJOK9zYEtnzHq8tNAD5AkA/uPTD7m2RMrc6KWrdlYH3dZl5T3NtLBwQqedjsOx6Y2WiVFHu9F8sSPeWZs71dWr+GJTCkRYWVyyFm0k/HckDYnpjg4voUpqCWKmRYnrJViGgW8c5VHa36tzt5YicsoJWZhDOruJHWCUw64KUoQJaYL4SNhZZLC4BG19+/MknNXlsNS8Ttz5JbxIyKRFE1rhmbfU4OxxN2ksH4dyAb6SlWJEjQWSNQijyCgAD8MbcGDGUYYMGDCA485zRaanlnf4YkZz87AkD1J2+/FG5ZWQy08BUU4quZNUTzVIXQx3ZoShOqQElLE7Ajbvh89subBaaGls595kGsRgl+VHZpCAOvby74Wc3zZaj3qohkhpB7uIVjddRmBW9iSAitYooI1EaB1GPR6PGkK7/ANfPIlmqgyGF2WOLXzpMtqFlVtIKsFi5dgnhCknUGF9VySSb4tvhqv59HTy/pIUc+pUX/fhE4PipRmsZpxZjSy88Myl9WuK1yngIt0KeEjcYZ/Z34aLk96aaaD9iRtP/AEkY59IdVrbUEM2DBgGMRQYL4MZwAJ2e5egzOHmIrxV0L08qOLqWi+liJHS9tYxJwcK0VOdUVPBHIbhGCLruASNJO9++3ljm488MdLL3iradv2m5R/c5xozehqydVQ0M8IO1PFAwdn6RkSNIdBVrHXsAATjSquKxoIkeEc7M1LT8661DQK8iMCH28DMQQLAsDa/Xe2FDjegu2bQ2vz6OOqUf2oiyOfWypjuyPLJJQ0fvc0hEziarpyiSa47g08gKk6VB8LLfe/w7X25vlXLraeMM7iakq4S0jlnP5thudz1OLjSM3TVMfYBj4RzDnUNNL3eFCb+ekA/vvgxC+yCfXk9Nf6oZfwZhgxntY3ZtcWNCrXyAflf+zX0rEfLVF/GxxZeb57BSqGnkCBjpUG5Zj5KoBZj8gDisM7jKzZ/GOpjhqV/wDUT+IGG7i6Jy9NV03NaZFZUCQrMhWQKx1BnTRewswYdxvjTaRUnFPXZQj1wzxBSQhYA8qNNLIymaCSIO0js5ALqATva197Y354f+KZd81qh9+hD/AABxBVNbVZjUBeSIYaOVDNHNMq3caZEYiNHJABBC6wCbXOxxO8ZHRLQT9o6sIx+UyvF/mKYhxpLi09tc0AzYMGDGUYYMGODPs1FLTTTt0iRmt5kfCPUmw+/DSq6ICsc34mIzySoELTR0iimRgbRpI9yzO1jb667Am4A8sc00jCkZ/eTD71Ksj0vJaKJg8gJ0yyCyEqR4xYWFyL3ONHDvEQiy+opyn84qXPOll8MYMx0BvhJcWJboBa9jicq4HVKdUrRUU3OW8FKbugHiURtraRlXSfCSCO3Zceo1doqZedNcCDr4QkpDmt6QBf5m5luQZNfNS+ttRubDYgkEG4NsMHDH0dbmMPbmxzj0ljAP/UjYi+HKamXNSaQLoei1FhclmMxBLFvEW8Njq3FrbWxJyfR5yp7VNGR6tC4P+WQ4y2jq2uG3mUhnwYMGMgwwYMGABZ9of9DUdzU0wHyPOjxL51n0NKgeZiNTaVCqWdmPRVVQWY2B6DEPxmdctBAOslWrkf2YVaVj+IX8RiN44qI2zChiao92KrNKJdSKVNlRQOYCrFrsLY0QheUU+L1yEdWQ8QUkUsiXmharnMiiogkiBdgqlQzqFJJF7X3vjbxF/wCpZefspVk+mhB/qMLdbLJVUUbyVsjQT1KQqrU0LOxEtkIZGSwJXVfqBfEvxXVWr2c7Cly6ol9C7BV/HQcdLivc/Sm5AevYuP8AhEPzaQ/9bYMdvsrp+XlFIPOPV+0S3+uMY42zraS72NZEPxBSBM8h1bR5hSSUzHzZbm34FcdeSxVFTlEMcUhjniIhchym8LGJwWVWPQX2A7b4z7WKVhSJVRj6ShmScfNQbOPSxufTHrh6aM1VVB1gro1rIh9oSKEnGx230t/jOO1a2alu9vp+QjgzCgyanl0yr71UuR4C71EzkbC6liLgfatbDHnmXtW5dIgjaGR49UaPp1I6nVFfSSo8QU7HCU8WXxzuKyGM8tzDBRwQF0TVYAuyoFeeTa1ztcAb3OGLgPNIXaaOmpJoIEbd5HBQybAog1t9+k2BG++HNNJSVcN+XgIYeHM4FVSxTjbmICw+y3R1PkVa4+7EjivM84nGSTy64pJKWrYyx8vT4Jf+cp1EbNs4+Zb7o/8AlA0v9WqPxj/345/x5z7UFgOqLTxX/tgzYLBDBrCCV9bsTsqRkbn5cxo/WxxGfygqX+rVH4x/78ack4hhzDMffJrQwImlFmZRst133sdUjudr/msdIWE7N35rBCqnkSNXWRVj0kdBG7GnUskyskZCoAiWL3JXUykqyG9uh3xqzykmeppY8wFJCGc2njiVg5CMLF5fga5HhKW6ENtbGiOjgaomekpRVRArGsPJOiwGpzHMwAhIZmGm5B0222I2JSNU1axU8T0xSKXXHPUOSoJjW5i8a6WF7C+lxffw46ZZbtuevACV4Y4bho82nSHWdVJG7l21Es0r3Nz02UCw2wje0rjetjzXlxaVamJ5JSPU5WVF1Xve/wCHYY7/AMvrkVe6VDy1eumjClQq6BrdtADP8IHTf5dMSHCPENPmuazuqzxq1OhK80oWaNipJ5Ti40uvU9ji4pxk7WSvKmYuA8cDZs9Vl9PNIbyMlnNrXZSVa47bg4ncVJTe0mDKJKiikhlflVEjIUK2CSESKPE1yRq6/vx0fygqX+rVH4x/78Z5dGtJNuMcHkVVFp4MVb/KCpf6tUfjH/vwL7eYZDohpKhpX8ManRYudlBs17X8sR/Etv6heQ1Un85zaR+sdDFyV8ubLZ5LHzVBGP8AFhZzLMRJmdQ3vFKgVVp44quMtDJpuz2e4VW1m22o7G4w1UFM2XZezN9LMNUsrAMQ0rm7MdClggY2uBso+WKq4gr1lf3hKWSmll6tDNG9HU+YLGya/UHf4lOO1jG9J0yyQmWLk/DUfvKPLlkULodazwSqYdQ6HSNBue10Prhc41rbxZtMu5kaHL4vMld5AP8AE7D/AAnE3wragy+eqkVkAUtyyhjPhvYGMO0WpmNg8YUMCpt2EJS5Y0lXl1C+7Q6swrD/AHrksAfR2t6EYI/k28l7Yvfw5gWdk9DyaeKL9FGqfsgD/TBjrGDGFuuJRoq6VZEeNxdHUqw8wRYj8MVNlHNp0aCxaqyWUyRj601I/wAaj1Q39QmLfOEX2h5fJBJFmlOLyUnhmQf8yA/GPVdyPK5PbGiwljde31+8hM6eMad66mhEA59PNpZo1spkBs0ZaRj9FELXYqpfoB1OESpWWSGVnFkppFWlqY5BFQU/LK62VC2p2VtSA2cv0Ft8OPDVdFG3uym9FXK0lG4NgusEy09xujAkso/WHVcQnGGQshiplTnE35ca3jp6amTZmLG4EjDwtM12ALaQNr97J3Xc5a37HyxExwqaOHOcusyuscwujMoDggkJKBc2v1A7g2PXHzhxHw9NQ1DwTizLuCPhZezqfI/u6dsXFS5hWQwSV8awugQKpl5i8xLgLHTwrtDETsjPqd/CTYG2GfiLhqlzmmBvupYRzKLlWB0sL9HW4sR0Ntj3xdjavo8sfxb5MTVT5jt2xfPC/s8p3og8w0yQkiOUdU5dw58ipk5hI7/vxXS8Ez5fXxiqUaVYtE9/o5XXeJQT3L6Lq1iBfDzn3DFVSQ8uWpeeB9MMbEOAgawbVHFIpO2ptQWS+9wOuNPSbRTuqMqExR25JWR00UYq6makeYGUSLPqiYv47MkmoxsAQLMCNviOPFcJairJieapaOFeXIacxupdmuRIHiC30jfSytuCDbDJlMLRxgxUVHJHIvxUsijWp+TxgNf9c4gqbNHo6iokjhljiURq0MqlkAClrJKjOIiNZIU3Tf6t7jEnVtrPw/ZZVntLaqNYPfQgmESA8s3BF20k22DHuBtjq9jldy82hHaRXj/Fbj94GOT2mcQxVtc08JJRo0G4sQQCGU+h8tvI4ieFa7k1tNJe2iaMn01AH9xOPUUXKwutUwOe0a/bhQ6M0L/pYkf7xdD/AJcIGLi//oWg8VJMO/MjJ/ZZf+7FPwws7BUUszGyqouST0AA3PoMPosr1jF6wCWZ5OLr9jPs7MemvqFsxH0CMNwD/wAw+RI6DsCT3GPHs69jmgrU5gBceJIDuAeoaTsT/Z6eflho484rjVTSiokpJJFV4pyp5LgblBKlyo7FhuAb7jrk6R0jrP8AFZ+LKjGmLJerrp5iZKKRGMDtFLTzLpVmUi/jA1RtaxU2KkEG3fCxmFRTzTJHHDPS11Q+iWIKoBWxLySoQYaiIAfF1NwLg41cMVUyvJWQyvViypV0zcv3hdN9MiPHZJzpOxsNaWsbiwdc9z9KaATlGZ2ssMdrSO720xgEXBPfysb9MYaXJUWOtpYv8RSxc2KkAWOlokFVVaRZFVLmCKw28TAvp8kHnjHsyo2kWfMZltLXSalB6rEu0a/6/hhcqcrkqJlyzVqlmYVWaTL0HQrCp7ADSoHYBT3OLZihCqFUBVUAKANgBsAPIAYLR3IXVt9Pt+SQI2LgwLgxkGeTjBUEWO4OxHnj1jGACp80yhMtlaln1DK6x9UMoPipJ73Wx+qL7g//AA12aGqeqhmyysfl1LRMokUeGZCLCZB0P9tOxv2N8NGa5VFUwvDMgeOQWZT/APtiDvfscVdX0j5eUpa55Gow4NFXL+dpm+qjn7Ntt9iPlsu2MutX/Wse/etveTkTea0dfIktNJUxxRCG8tQsHLhjUA2RLtd2bq7XARQABdsQkHGNTHEkgjXmJEscFLDqWBQ5VEnlBsRzDpEcJ8Wm57khmGbCVBR5mEBltyahP6PUWsyMp3VZNgeW1we1xtiM4h4KMEtPJSQs8q6tUzMWZ5mssTzb7hCzzFiLDQFFr2xUHH8ZJe2nraA1R5vTVa1EEvLdYGSGbWByWdgPCuonoxA33BsOuImv4IqYtBoaogRMWjgqQZIlNio0t8agBjYHUB8rYS6GidZZKeDZUruXG72bmVBRV5rD6/KRJZyD1kZPLDtwbCoqZTT1Uk9OECSCaVmkFQGNzpcXS6eVlO1htiZR6vGL8AzF6akqItbTJXwSOQXem0SUrkdSyU4SQX7sAH6bm2PPC/EGViSf3tI45eZdTUK7AqFQXV5l1dQTZgCL4nYPaO4lQS0/0NTK0dNJHJcuFkWIllYDT8WoEE3GJHNvaDSwTPC6zO0ZIfRC0gFlR2Y6b+EB1ubbYbcng48n+wKM9qWZxVGZSPTuskeiMKybrso2FvI3xDZfwvVzm0NNO/kRG2n5eIgD9+PpiPiSl5TTJYokqQllT6zlAtvNfGpv5HGnL+No5agQiOVVdnSKZgOVK8d+Yqm5NxZrXA1aWt0xoj0yUYXYwy3iui5nvDFbm8UUVSkdHHGyuTr5s5YKQfCLIgNz1Zj0xNcPcHUGV6AgUSysI1llIMrsQfCpPS4B2UDHkZvXS1U4gEJhp5lgaNriU3RGaUMTpGnWDoI3AO97YS6nhtZMrhm5koaR1jrNcjNaXXy+dufA8U1r6bXQsPLGdXpK63RblxGSvEHGkr1csPvC0UNOWRmZFkDSW1R82/wwyJe2nckEE3K3WeHqGqZVp4oZCmj3sRtKF0I+8TU7N4kmVtaWPgIA1W1G/rLssqaiqbnRGV2iEM1jvLy2CTRueizICkqtcBjGjD4jiyKmSKijgmrZObUxhoY3RTzZtRFlEYPjdgFJHQNci2OkmrNKMVV61phmRuQ5XBSxflCqjSmlRWDyIDEJENrGSFfCJCeqC/i6HcYic6z+RXSqkjZqye6ZdRn4og2xnkHZyNz9keH7RGeIM9dZIpKuMy1TG9FlqHVpb6ssxHxOPwWxtvchh4O4OeF2rKxhNXTDxN9WJf0UfkB0JHX+PN0ir89cFw3vwQHXwPwp7jAdbcyombmVEp3Lue1/srcgfee+GLBgxjlJydWUelwYFwYkDycGA4DgAMaa2iSaNo5UV0cWZWFwR5Y3YMMCs8z4RqMvR1po/fsuf85RS7ug6kxE7nzt19Tvj3wvxG+n/h8vvcK/FR1D6KyG3VUdvjUdLP6asWTha4k9n9LWMJCGhqF+GeE6JQR0Nx8X340xtlJUnz+flYioRz1VJXBYoZTRVccvPVHjCSrIQwYmN9pQwZgSCb3vfEvDlMlHSVBjL1FS4klLEANJKVsoAGygWVQOwGFLNsjzKNdFRDBnFOvTUBHUr8wfP5i5+eI6j4rhibRHXVeXuP8A29fEZYx8gzeID/Hjp1bkuy6rn9+QqklV8KU+Wx0EsjPaOaJZZJXZkjAV2OkE2jRpgt7bXtiBrpy8s04q1pBUQ1cyO4X6SNnjijUByLakjDAjxWtbDnScSVriypl1ap/QVOgn1V1YfdfG2szZ5CpqMmmkZfhP83lA9CXBGKjOSfaxfevRgK8GZRLltdHdIpFeKVYS9nGmKmksFJ1G1iOnbE7knEQptFDpDVK1bIEYG5hd3k562HwiNuvmCMdMubKzmT8i1LSG93aGnDdLfEZLnbb0x0TcR11rrl6xD7VRVRoAPRAx/fiJOqpTzWYHnPctq4Zp5aKNZRVxhXUycto5VBRJgT1GmwYDfwqRjnreEIIY1kqat44/o2qVMirDNJGF8bahcFioLaSNVhffERmvGjKD7xmtHTjulGhmlPy1uSAf8GI6jZp3D0OXzVUnaszJzpHzVG2+fhA9MOMJJY4cft4cgGufix5VdqGJEjJ1SVlSOVB2GsA2eY2AF9l2G/bCtQV8k8zfk0NV1J8EuZVItFH5rEtrAW+qo9dXXDBT+zeSpYSZrVPVEG4gTwUyn0Fi3qbffh2paVI0CRoqIosqqAFHoB0xDtIQwjj6ffkhi/wlwNFRFpWZp6qT87USbux7gX+FfkPIYZcGDGaUnJ1YwwHBgxIHpcGAYMABjyMGDAADpjF8GDDGZxm2DBhCC2NFdQRzKUljSRfsuoYd+xGMYMFaALNX7Jssl3NKqHzjZk/ym2ON/ZHSptHPWxjySpYD+BwYMd1bWn9mKiNaeyyI9azMW9ao/wC3HRF7GsuveRJZj/ezO38CMGDDdvab2FET2VcHUdMbw0sKEfWCDV+0bn9+Jg4xgxwcnJ1bAyBgOMYMIYHGcGDABi2M2xjBgA9DBgwYAP/Z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4613" y="1857364"/>
            <a:ext cx="2279298" cy="159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370135" y="1682589"/>
            <a:ext cx="4000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หัวเผา (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Burner)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47675" indent="-180975">
              <a:buClr>
                <a:schemeClr val="accent6">
                  <a:lumMod val="75000"/>
                </a:schemeClr>
              </a:buClr>
              <a:buSzPct val="1200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	บริษัทฯ เป็นตัวแทนจำหน่ายยี่ห้อ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SAACKE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แต่เพียงผู้เดียวในประเทศไทย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tabLst>
                <a:tab pos="228600" algn="l"/>
              </a:tabLst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ตัวกำจัด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ฝุ่น (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DEDUSTER) </a:t>
            </a:r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tabLst>
                <a:tab pos="228600" algn="l"/>
              </a:tabLst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แยกออกซิเจน (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DEAERATOR)</a:t>
            </a:r>
          </a:p>
          <a:p>
            <a:pPr marL="2286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tabLst>
                <a:tab pos="228600" algn="l"/>
              </a:tabLst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ถังรับแรงดัน (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PRESSURE VESSEL)</a:t>
            </a:r>
          </a:p>
          <a:p>
            <a:pPr marL="2286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tabLst>
                <a:tab pos="228600" algn="l"/>
              </a:tabLst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เครื่องอุ่น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น้ำ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ECONOMIZER)</a:t>
            </a:r>
          </a:p>
          <a:p>
            <a:pPr marL="2286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tabLst>
                <a:tab pos="228600" algn="l"/>
              </a:tabLst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กำจัด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ฝุ่นเบา (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Wet Scrubber)</a:t>
            </a:r>
          </a:p>
          <a:p>
            <a:pPr marL="2286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ปล่องควัน (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STACK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ถังน้ำป้อน (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Feed Tank)</a:t>
            </a:r>
          </a:p>
          <a:p>
            <a:pPr marL="2286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ถังน้ำทิ้ง (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Blow Down Tank)</a:t>
            </a:r>
          </a:p>
          <a:p>
            <a:pPr marL="2286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ถังพักไอน้ำ (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Steam Header)</a:t>
            </a:r>
          </a:p>
          <a:p>
            <a:pPr marL="2286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อุปกรณ์แลกเปลี่ยนความร้อน (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Heat Exchanger)</a:t>
            </a:r>
          </a:p>
          <a:p>
            <a:pPr marL="2286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ถังเก็บของเหลว (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Storage Tank)</a:t>
            </a:r>
          </a:p>
          <a:p>
            <a:pPr marL="228600" indent="-2286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เครื่องทำไอน้ำยิ่งยวด (</a:t>
            </a:r>
            <a:r>
              <a:rPr lang="en-US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Superheater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0377" y="5687998"/>
            <a:ext cx="4122000" cy="540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อุปกรณ์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ส่วนประกอบเครื่อง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กำเนิด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ไอ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น้ำทั้งหมดบริษัทฯ </a:t>
            </a:r>
            <a:b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ยกเว้นหัวเผา (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Burner)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บริษัทฯเป็น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ผู้ออกแบบและผลิต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เอง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AutoShape 8" descr="ผลการค้นหารูปภาพสำหรับ Eckrohrkess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10057" y="1142984"/>
            <a:ext cx="3791482" cy="50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เครื่องกำเนิดไอน้ำแบบท่อน้ำ </a:t>
            </a: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Water Tube Boiler)</a:t>
            </a:r>
            <a:endParaRPr lang="en-US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ound Same Side Corner Rectangle 21"/>
          <p:cNvSpPr/>
          <p:nvPr/>
        </p:nvSpPr>
        <p:spPr>
          <a:xfrm rot="16200000">
            <a:off x="359769" y="1214984"/>
            <a:ext cx="504000" cy="360000"/>
          </a:xfrm>
          <a:prstGeom prst="round2Same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9477" y="1214586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18757" y="1142984"/>
            <a:ext cx="3791482" cy="50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อุปกรณ์ประกอบอื่นๆ</a:t>
            </a:r>
            <a:endParaRPr lang="en-US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ound Same Side Corner Rectangle 24"/>
          <p:cNvSpPr/>
          <p:nvPr/>
        </p:nvSpPr>
        <p:spPr>
          <a:xfrm rot="16200000">
            <a:off x="4968469" y="1214984"/>
            <a:ext cx="504000" cy="360000"/>
          </a:xfrm>
          <a:prstGeom prst="round2Same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68177" y="1223658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6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9477" y="5709958"/>
            <a:ext cx="4132050" cy="540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anchor="ctr">
            <a:noAutofit/>
          </a:bodyPr>
          <a:lstStyle/>
          <a:p>
            <a:pPr marL="228600" indent="-228600" algn="ctr">
              <a:buClr>
                <a:srgbClr val="EB1C24"/>
              </a:buClr>
              <a:tabLst>
                <a:tab pos="182563" algn="l"/>
              </a:tabLst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ใช้เทคโนโลยีภายใต้ลิขสิทธิ์การออกแบบของ </a:t>
            </a:r>
            <a:b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Eckrohrkessel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จากประเทศเยอรมนี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7895" y="3710001"/>
            <a:ext cx="22955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21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6017" y="201141"/>
            <a:ext cx="9398000" cy="563563"/>
          </a:xfrm>
        </p:spPr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tx1"/>
                </a:solidFill>
                <a:effectLst/>
              </a:rPr>
              <a:t>บริการของบริษัทฯ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103" y="1071546"/>
            <a:ext cx="2103120" cy="6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2414" y="2721260"/>
            <a:ext cx="2880320" cy="500066"/>
          </a:xfrm>
          <a:prstGeom prst="round2SameRect">
            <a:avLst>
              <a:gd name="adj1" fmla="val 27757"/>
              <a:gd name="adj2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th-TH" altLang="th-TH" dirty="0">
                <a:solidFill>
                  <a:schemeClr val="bg1"/>
                </a:solidFill>
                <a:cs typeface="Tahoma" pitchFamily="34" charset="0"/>
              </a:rPr>
              <a:t>บริการด้านวิศวกรรม </a:t>
            </a:r>
            <a:r>
              <a:rPr lang="th-TH" altLang="th-TH" dirty="0" smtClean="0">
                <a:solidFill>
                  <a:schemeClr val="bg1"/>
                </a:solidFill>
                <a:cs typeface="Tahoma" pitchFamily="34" charset="0"/>
              </a:rPr>
              <a:t/>
            </a:r>
            <a:br>
              <a:rPr lang="th-TH" altLang="th-TH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th-TH" altLang="th-TH" dirty="0" smtClean="0">
                <a:solidFill>
                  <a:schemeClr val="bg1"/>
                </a:solidFill>
                <a:cs typeface="Tahoma" pitchFamily="34" charset="0"/>
              </a:rPr>
              <a:t>(</a:t>
            </a:r>
            <a:r>
              <a:rPr lang="en-US" altLang="th-TH" dirty="0">
                <a:solidFill>
                  <a:schemeClr val="bg1"/>
                </a:solidFill>
                <a:cs typeface="Tahoma" pitchFamily="34" charset="0"/>
              </a:rPr>
              <a:t>Engineering activities</a:t>
            </a:r>
            <a:r>
              <a:rPr lang="en-US" altLang="th-TH" dirty="0" smtClean="0">
                <a:solidFill>
                  <a:schemeClr val="bg1"/>
                </a:solidFill>
                <a:cs typeface="Tahoma" pitchFamily="34" charset="0"/>
              </a:rPr>
              <a:t>)</a:t>
            </a:r>
            <a:endParaRPr lang="en-US" altLang="th-TH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164" y="3231016"/>
            <a:ext cx="2865808" cy="3096000"/>
          </a:xfrm>
          <a:prstGeom prst="round2SameRect">
            <a:avLst>
              <a:gd name="adj1" fmla="val 0"/>
              <a:gd name="adj2" fmla="val 6008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Ins="45720" anchor="t" anchorCtr="0"/>
          <a:lstStyle>
            <a:lvl1pPr marL="180975" indent="-180975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การให้บริการ</a:t>
            </a:r>
            <a:r>
              <a:rPr lang="th-TH" altLang="zh-CN" b="0" dirty="0">
                <a:ea typeface="Tahoma" pitchFamily="34" charset="0"/>
                <a:cs typeface="Tahoma" pitchFamily="34" charset="0"/>
              </a:rPr>
              <a:t>ที่ปรึกษา </a:t>
            </a:r>
            <a:endParaRPr lang="en-US" altLang="zh-CN" b="0" dirty="0" smtClean="0">
              <a:ea typeface="Tahoma" pitchFamily="34" charset="0"/>
              <a:cs typeface="Tahoma" pitchFamily="34" charset="0"/>
            </a:endParaRPr>
          </a:p>
          <a:p>
            <a:pPr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การให้บริการออกแบบตามจุดประสงค์</a:t>
            </a:r>
            <a:endParaRPr lang="en-US" altLang="zh-CN" b="0" dirty="0" smtClean="0">
              <a:ea typeface="Tahoma" pitchFamily="34" charset="0"/>
              <a:cs typeface="Tahoma" pitchFamily="34" charset="0"/>
            </a:endParaRPr>
          </a:p>
          <a:p>
            <a:pPr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การให้บริการออกแบบ</a:t>
            </a:r>
            <a:r>
              <a:rPr lang="th-TH" altLang="zh-CN" b="0" dirty="0">
                <a:ea typeface="Tahoma" pitchFamily="34" charset="0"/>
                <a:cs typeface="Tahoma" pitchFamily="34" charset="0"/>
              </a:rPr>
              <a:t>พื้นฐานและ</a:t>
            </a: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รายละเอียด</a:t>
            </a:r>
            <a:endParaRPr lang="en-US" altLang="zh-CN" b="0" dirty="0">
              <a:ea typeface="Tahoma" pitchFamily="34" charset="0"/>
              <a:cs typeface="Tahoma" pitchFamily="34" charset="0"/>
            </a:endParaRPr>
          </a:p>
          <a:p>
            <a:pPr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การให้บริการ</a:t>
            </a:r>
            <a:r>
              <a:rPr lang="th-TH" altLang="zh-CN" b="0" dirty="0">
                <a:ea typeface="Tahoma" pitchFamily="34" charset="0"/>
                <a:cs typeface="Tahoma" pitchFamily="34" charset="0"/>
              </a:rPr>
              <a:t>ศึกษาและการวิเคราะห์</a:t>
            </a: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โครงการ</a:t>
            </a:r>
            <a:endParaRPr lang="en-US" altLang="zh-CN" b="0" dirty="0">
              <a:ea typeface="Tahoma" pitchFamily="34" charset="0"/>
              <a:cs typeface="Tahoma" pitchFamily="34" charset="0"/>
            </a:endParaRPr>
          </a:p>
          <a:p>
            <a:pPr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การให้บริการให้ความช่วยเหลือ</a:t>
            </a:r>
            <a:r>
              <a:rPr lang="th-TH" altLang="zh-CN" b="0" dirty="0">
                <a:ea typeface="Tahoma" pitchFamily="34" charset="0"/>
                <a:cs typeface="Tahoma" pitchFamily="34" charset="0"/>
              </a:rPr>
              <a:t>โดย</a:t>
            </a: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ผู้เชี่ยวชาญ</a:t>
            </a:r>
            <a:endParaRPr lang="en-US" altLang="zh-CN" b="0" dirty="0">
              <a:ea typeface="Tahoma" pitchFamily="34" charset="0"/>
              <a:cs typeface="Tahoma" pitchFamily="34" charset="0"/>
            </a:endParaRPr>
          </a:p>
          <a:p>
            <a:pPr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การให้บริการในการจัดทำเอกสาร</a:t>
            </a:r>
            <a:r>
              <a:rPr lang="th-TH" altLang="zh-CN" b="0" dirty="0">
                <a:ea typeface="Tahoma" pitchFamily="34" charset="0"/>
                <a:cs typeface="Tahoma" pitchFamily="34" charset="0"/>
              </a:rPr>
              <a:t>ที่</a:t>
            </a: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เกี่ยวเนื่องขแงโครงการ</a:t>
            </a:r>
            <a:endParaRPr lang="en-US" altLang="zh-CN" b="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37768" y="2725250"/>
            <a:ext cx="2880320" cy="500066"/>
          </a:xfrm>
          <a:prstGeom prst="round2SameRect">
            <a:avLst>
              <a:gd name="adj1" fmla="val 27757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th-TH" altLang="th-TH" dirty="0">
                <a:cs typeface="Tahoma" pitchFamily="34" charset="0"/>
              </a:rPr>
              <a:t>บริการในธุรกรรม </a:t>
            </a:r>
            <a:r>
              <a:rPr lang="th-TH" altLang="th-TH" dirty="0" smtClean="0">
                <a:cs typeface="Tahoma" pitchFamily="34" charset="0"/>
              </a:rPr>
              <a:t/>
            </a:r>
            <a:br>
              <a:rPr lang="th-TH" altLang="th-TH" dirty="0" smtClean="0">
                <a:cs typeface="Tahoma" pitchFamily="34" charset="0"/>
              </a:rPr>
            </a:br>
            <a:r>
              <a:rPr lang="th-TH" altLang="th-TH" dirty="0" smtClean="0">
                <a:cs typeface="Tahoma" pitchFamily="34" charset="0"/>
              </a:rPr>
              <a:t>(</a:t>
            </a:r>
            <a:r>
              <a:rPr lang="en-US" altLang="th-TH" dirty="0">
                <a:cs typeface="Tahoma" pitchFamily="34" charset="0"/>
              </a:rPr>
              <a:t>Execution activities)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5518" y="3231014"/>
            <a:ext cx="2872570" cy="3096000"/>
          </a:xfrm>
          <a:prstGeom prst="round2SameRect">
            <a:avLst>
              <a:gd name="adj1" fmla="val 0"/>
              <a:gd name="adj2" fmla="val 4423"/>
            </a:avLst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t" anchorCtr="0"/>
          <a:lstStyle>
            <a:lvl1pPr marL="180975" indent="-180975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บริการ</a:t>
            </a:r>
            <a:r>
              <a:rPr lang="th-TH" altLang="zh-CN" b="0" dirty="0">
                <a:ea typeface="Tahoma" pitchFamily="34" charset="0"/>
                <a:cs typeface="Tahoma" pitchFamily="34" charset="0"/>
              </a:rPr>
              <a:t>ในด้านงานวิศวกรรม </a:t>
            </a:r>
            <a:endParaRPr lang="th-TH" altLang="zh-CN" b="0" dirty="0" smtClean="0">
              <a:ea typeface="Tahoma" pitchFamily="34" charset="0"/>
              <a:cs typeface="Tahoma" pitchFamily="34" charset="0"/>
            </a:endParaRPr>
          </a:p>
          <a:p>
            <a:pPr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บริการ</a:t>
            </a:r>
            <a:r>
              <a:rPr lang="th-TH" altLang="zh-CN" b="0" dirty="0">
                <a:ea typeface="Tahoma" pitchFamily="34" charset="0"/>
                <a:cs typeface="Tahoma" pitchFamily="34" charset="0"/>
              </a:rPr>
              <a:t>ประเมินงบประมาณโครงการ </a:t>
            </a:r>
            <a:endParaRPr lang="th-TH" altLang="zh-CN" b="0" dirty="0" smtClean="0">
              <a:ea typeface="Tahoma" pitchFamily="34" charset="0"/>
              <a:cs typeface="Tahoma" pitchFamily="34" charset="0"/>
            </a:endParaRPr>
          </a:p>
          <a:p>
            <a:pPr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การ</a:t>
            </a:r>
            <a:r>
              <a:rPr lang="th-TH" altLang="zh-CN" b="0" dirty="0">
                <a:ea typeface="Tahoma" pitchFamily="34" charset="0"/>
                <a:cs typeface="Tahoma" pitchFamily="34" charset="0"/>
              </a:rPr>
              <a:t>ติดตั้ง</a:t>
            </a: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ระบบ</a:t>
            </a:r>
            <a:endParaRPr lang="en-US" altLang="zh-CN" b="0" dirty="0">
              <a:ea typeface="Tahoma" pitchFamily="34" charset="0"/>
              <a:cs typeface="Tahoma" pitchFamily="34" charset="0"/>
            </a:endParaRPr>
          </a:p>
          <a:p>
            <a:pPr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การ</a:t>
            </a:r>
            <a:r>
              <a:rPr lang="th-TH" altLang="zh-CN" b="0" dirty="0">
                <a:ea typeface="Tahoma" pitchFamily="34" charset="0"/>
                <a:cs typeface="Tahoma" pitchFamily="34" charset="0"/>
              </a:rPr>
              <a:t>บริการทดสอบ</a:t>
            </a: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เดินเครื่อง</a:t>
            </a:r>
            <a:endParaRPr lang="en-US" altLang="zh-CN" b="0" dirty="0">
              <a:ea typeface="Tahoma" pitchFamily="34" charset="0"/>
              <a:cs typeface="Tahoma" pitchFamily="34" charset="0"/>
            </a:endParaRPr>
          </a:p>
          <a:p>
            <a:pPr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การ</a:t>
            </a:r>
            <a:r>
              <a:rPr lang="th-TH" altLang="zh-CN" b="0" dirty="0">
                <a:ea typeface="Tahoma" pitchFamily="34" charset="0"/>
                <a:cs typeface="Tahoma" pitchFamily="34" charset="0"/>
              </a:rPr>
              <a:t>บริการอบรมและการใช้</a:t>
            </a: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งาน</a:t>
            </a:r>
            <a:endParaRPr lang="en-US" altLang="zh-CN" b="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73093" y="2721260"/>
            <a:ext cx="2880320" cy="500066"/>
          </a:xfrm>
          <a:prstGeom prst="round2SameRect">
            <a:avLst>
              <a:gd name="adj1" fmla="val 27757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th-TH" altLang="th-TH" dirty="0">
                <a:solidFill>
                  <a:schemeClr val="bg1"/>
                </a:solidFill>
                <a:cs typeface="Tahoma" pitchFamily="34" charset="0"/>
              </a:rPr>
              <a:t>งานบริการทั่วไป </a:t>
            </a:r>
            <a:r>
              <a:rPr lang="th-TH" altLang="th-TH" dirty="0" smtClean="0">
                <a:solidFill>
                  <a:schemeClr val="bg1"/>
                </a:solidFill>
                <a:cs typeface="Tahoma" pitchFamily="34" charset="0"/>
              </a:rPr>
              <a:t/>
            </a:r>
            <a:br>
              <a:rPr lang="th-TH" altLang="th-TH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th-TH" altLang="th-TH" dirty="0" smtClean="0">
                <a:solidFill>
                  <a:schemeClr val="bg1"/>
                </a:solidFill>
                <a:cs typeface="Tahoma" pitchFamily="34" charset="0"/>
              </a:rPr>
              <a:t>(</a:t>
            </a:r>
            <a:r>
              <a:rPr lang="en-US" altLang="th-TH" dirty="0">
                <a:solidFill>
                  <a:schemeClr val="bg1"/>
                </a:solidFill>
                <a:cs typeface="Tahoma" pitchFamily="34" charset="0"/>
              </a:rPr>
              <a:t>Service activities)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79535" y="3225316"/>
            <a:ext cx="2866128" cy="3096000"/>
          </a:xfrm>
          <a:prstGeom prst="round2SameRect">
            <a:avLst>
              <a:gd name="adj1" fmla="val 0"/>
              <a:gd name="adj2" fmla="val 5650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t" anchorCtr="0"/>
          <a:lstStyle>
            <a:lvl1pPr marL="180975" indent="-180975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>
                <a:ea typeface="Tahoma" pitchFamily="34" charset="0"/>
                <a:cs typeface="Tahoma" pitchFamily="34" charset="0"/>
              </a:rPr>
              <a:t>บริการปรับปรุงเพิ่มประสิทธิภาพ และปรับปรุงวัสดุ อุปกรณ์ให้มี</a:t>
            </a: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ประสิทธิภาพดีขึ้น</a:t>
            </a:r>
          </a:p>
          <a:p>
            <a:pPr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บริการปรับปรุงเครื่องกำเนิด</a:t>
            </a:r>
            <a:r>
              <a:rPr lang="th-TH" altLang="zh-CN" b="0" dirty="0">
                <a:ea typeface="Tahoma" pitchFamily="34" charset="0"/>
                <a:cs typeface="Tahoma" pitchFamily="34" charset="0"/>
              </a:rPr>
              <a:t>ไอ</a:t>
            </a: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น้ำ </a:t>
            </a:r>
            <a:r>
              <a:rPr lang="th-TH" altLang="zh-CN" b="0" dirty="0">
                <a:ea typeface="Tahoma" pitchFamily="34" charset="0"/>
                <a:cs typeface="Tahoma" pitchFamily="34" charset="0"/>
              </a:rPr>
              <a:t>และอุปกรณ์ระบบ </a:t>
            </a:r>
            <a:endParaRPr lang="th-TH" altLang="zh-CN" b="0" dirty="0" smtClean="0">
              <a:ea typeface="Tahoma" pitchFamily="34" charset="0"/>
              <a:cs typeface="Tahoma" pitchFamily="34" charset="0"/>
            </a:endParaRPr>
          </a:p>
          <a:p>
            <a:pPr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บริการซ่อมแซม เครื่องกำเนิดไอน้ำ และอุปกรณ์ระบบ </a:t>
            </a:r>
          </a:p>
          <a:p>
            <a:pPr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บริการ</a:t>
            </a:r>
            <a:r>
              <a:rPr lang="th-TH" altLang="zh-CN" b="0" dirty="0">
                <a:ea typeface="Tahoma" pitchFamily="34" charset="0"/>
                <a:cs typeface="Tahoma" pitchFamily="34" charset="0"/>
              </a:rPr>
              <a:t>วิเคราะห์ความเหมาะสมการใช้เครื่อง</a:t>
            </a: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กำเนิด</a:t>
            </a:r>
            <a:r>
              <a:rPr lang="th-TH" altLang="zh-CN" b="0" dirty="0">
                <a:ea typeface="Tahoma" pitchFamily="34" charset="0"/>
                <a:cs typeface="Tahoma" pitchFamily="34" charset="0"/>
              </a:rPr>
              <a:t>ไอ</a:t>
            </a: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น้ำและ</a:t>
            </a:r>
            <a:r>
              <a:rPr lang="th-TH" altLang="zh-CN" b="0" dirty="0">
                <a:ea typeface="Tahoma" pitchFamily="34" charset="0"/>
                <a:cs typeface="Tahoma" pitchFamily="34" charset="0"/>
              </a:rPr>
              <a:t>หัวเผาอย่างมีประสิทธิภาพ </a:t>
            </a:r>
            <a:endParaRPr lang="th-TH" altLang="zh-CN" b="0" dirty="0" smtClean="0">
              <a:ea typeface="Tahoma" pitchFamily="34" charset="0"/>
              <a:cs typeface="Tahoma" pitchFamily="34" charset="0"/>
            </a:endParaRPr>
          </a:p>
          <a:p>
            <a:pPr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บริการให้การบำรุงรักษา และดูแลเครื่องกำเนิดไอน้ำถูกต้องตามหลักวิศวกรรม</a:t>
            </a:r>
            <a:endParaRPr lang="en-US" altLang="zh-CN" b="0" dirty="0" smtClean="0">
              <a:ea typeface="Tahoma" pitchFamily="34" charset="0"/>
              <a:cs typeface="Tahoma" pitchFamily="34" charset="0"/>
            </a:endParaRPr>
          </a:p>
          <a:p>
            <a:pPr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บริการ</a:t>
            </a:r>
            <a:r>
              <a:rPr lang="th-TH" altLang="zh-CN" b="0" dirty="0">
                <a:ea typeface="Tahoma" pitchFamily="34" charset="0"/>
                <a:cs typeface="Tahoma" pitchFamily="34" charset="0"/>
              </a:rPr>
              <a:t>อุปกรณ์ และอะไหล่ที่มีคุณภาพ </a:t>
            </a:r>
            <a:endParaRPr lang="th-TH" altLang="zh-CN" b="0" dirty="0" smtClean="0">
              <a:ea typeface="Tahoma" pitchFamily="34" charset="0"/>
              <a:cs typeface="Tahoma" pitchFamily="34" charset="0"/>
            </a:endParaRPr>
          </a:p>
          <a:p>
            <a:pPr algn="thaiDist"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บริการ</a:t>
            </a:r>
            <a:r>
              <a:rPr lang="th-TH" altLang="zh-CN" b="0" dirty="0">
                <a:ea typeface="Tahoma" pitchFamily="34" charset="0"/>
                <a:cs typeface="Tahoma" pitchFamily="34" charset="0"/>
              </a:rPr>
              <a:t>ตามสัญญารายเดือน หรือราย</a:t>
            </a: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ปี</a:t>
            </a:r>
            <a:endParaRPr lang="en-US" altLang="zh-CN" b="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5899" y="924015"/>
            <a:ext cx="5871595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thaiDist" eaLnBrk="0" hangingPunct="0">
              <a:spcAft>
                <a:spcPts val="400"/>
              </a:spcAft>
              <a:buClr>
                <a:schemeClr val="accent6">
                  <a:lumMod val="75000"/>
                </a:schemeClr>
              </a:buClr>
              <a:buSzPct val="100000"/>
              <a:buFont typeface="Courier New" pitchFamily="49" charset="0"/>
              <a:buChar char="o"/>
              <a:defRPr/>
            </a:pPr>
            <a:r>
              <a:rPr lang="th-TH" altLang="zh-CN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บริษัทฯ มุ่งเน้นการให้บริการในกลุ่มลูกค้าที่ซื้อเครื่องกำเนิดไอน้ำของบริษัทฯ ซึ่งมีสัดส่วนประมาณร้อยละ 80 และลูกค้าอื่นประมาณร้อยละ 20</a:t>
            </a:r>
          </a:p>
          <a:p>
            <a:pPr marL="265113" indent="-265113" algn="thaiDist" eaLnBrk="0" hangingPunct="0">
              <a:spcAft>
                <a:spcPts val="400"/>
              </a:spcAft>
              <a:buClr>
                <a:schemeClr val="accent6">
                  <a:lumMod val="75000"/>
                </a:schemeClr>
              </a:buClr>
              <a:buSzPct val="100000"/>
              <a:buFont typeface="Courier New" pitchFamily="49" charset="0"/>
              <a:buChar char="o"/>
              <a:defRPr/>
            </a:pPr>
            <a:r>
              <a:rPr lang="th-TH" altLang="zh-CN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บริษัทฯ แบ่งงานบริการออกเป็นสาขาเพื่อครอบคลุมพื้นที่ใน</a:t>
            </a:r>
            <a:r>
              <a:rPr lang="th-TH" altLang="zh-CN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ประเทศไทย ตามความหนาแน่นของกลุ่ม</a:t>
            </a:r>
            <a:r>
              <a:rPr lang="th-TH" altLang="zh-CN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โรงงานอุตสาหกรรม</a:t>
            </a:r>
            <a:r>
              <a:rPr lang="th-TH" altLang="zh-CN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ของลูกค้า </a:t>
            </a:r>
            <a:r>
              <a:rPr lang="th-TH" altLang="zh-CN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ปัจจุบัน</a:t>
            </a:r>
            <a:r>
              <a:rPr lang="th-TH" altLang="zh-CN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altLang="zh-CN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 </a:t>
            </a:r>
            <a:r>
              <a:rPr lang="th-TH" altLang="zh-CN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8 สาขา ครอบคลุม 6 จังหวัดทั่วประเทศไทย คือ ระยอง สมุทรปราการ </a:t>
            </a:r>
            <a:r>
              <a:rPr lang="th-TH" altLang="zh-CN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สมุทรสาคร สงขลา </a:t>
            </a:r>
            <a:r>
              <a:rPr lang="th-TH" altLang="zh-CN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 พิษณุโลก และอีก 1 ประเทศ คือ สาขานครโฮจิมินห์ ประเทศ</a:t>
            </a:r>
            <a:r>
              <a:rPr lang="th-TH" altLang="zh-CN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เวียดนาม</a:t>
            </a:r>
          </a:p>
          <a:p>
            <a:pPr marL="265113" indent="-265113" algn="thaiDist" eaLnBrk="0" hangingPunct="0">
              <a:spcAft>
                <a:spcPts val="400"/>
              </a:spcAft>
              <a:buClr>
                <a:schemeClr val="accent6">
                  <a:lumMod val="75000"/>
                </a:schemeClr>
              </a:buClr>
              <a:buSzPct val="100000"/>
              <a:buFont typeface="Courier New" pitchFamily="49" charset="0"/>
              <a:buChar char="o"/>
              <a:defRPr/>
            </a:pPr>
            <a:r>
              <a:rPr lang="th-TH" altLang="zh-CN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ภายในปี 2559 บริษัทฯ มีแผนที่จะขยายเขตพื้นที่การขายและการให้บริการไปยังประเทศในกลุ่ม </a:t>
            </a:r>
            <a:r>
              <a:rPr lang="en-US" altLang="zh-CN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AEC </a:t>
            </a:r>
            <a:r>
              <a:rPr lang="th-TH" altLang="zh-CN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เพิ่มเติม</a:t>
            </a:r>
            <a:endParaRPr lang="en-US" altLang="zh-CN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00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06395" y="222232"/>
            <a:ext cx="9398000" cy="5635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dirty="0">
                <a:solidFill>
                  <a:schemeClr val="tx1"/>
                </a:solidFill>
                <a:effectLst/>
              </a:rPr>
              <a:t>ผลงานในอดีต</a:t>
            </a:r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18" y="1008187"/>
            <a:ext cx="2199600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1763702"/>
              </p:ext>
            </p:extLst>
          </p:nvPr>
        </p:nvGraphicFramePr>
        <p:xfrm>
          <a:off x="2950297" y="996905"/>
          <a:ext cx="5940128" cy="119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4788000"/>
              </a:tblGrid>
              <a:tr h="298800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โครงการ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ท่าอากาศยานสุวรรณภูมิ</a:t>
                      </a:r>
                      <a:endParaRPr lang="en-US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98800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ลูกค้า : 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Thai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Shinryo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Ltd. </a:t>
                      </a:r>
                      <a:r>
                        <a:rPr lang="th-TH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End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User: </a:t>
                      </a:r>
                      <a:r>
                        <a:rPr lang="th-TH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การท่าอากาศยานแห่งประเทศไทย)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800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ที่ตั้ง 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กรุงเทพฯ ประเทศไทย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800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ประเภท : 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HDO 18000 and 20000</a:t>
                      </a:r>
                      <a:r>
                        <a:rPr lang="th-TH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(2005</a:t>
                      </a:r>
                      <a:r>
                        <a:rPr lang="th-TH" sz="11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29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362" y="2383876"/>
            <a:ext cx="2199600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681" y="3727683"/>
            <a:ext cx="2199600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607" y="5073994"/>
            <a:ext cx="2199600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5152680"/>
              </p:ext>
            </p:extLst>
          </p:nvPr>
        </p:nvGraphicFramePr>
        <p:xfrm>
          <a:off x="2945119" y="2369587"/>
          <a:ext cx="5940128" cy="119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4788000"/>
              </a:tblGrid>
              <a:tr h="298800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โครงการ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baseline="0" dirty="0" smtClean="0">
                          <a:solidFill>
                            <a:schemeClr val="l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Bang </a:t>
                      </a:r>
                      <a:r>
                        <a:rPr lang="en-US" sz="1100" b="1" i="0" u="none" strike="noStrike" kern="1200" baseline="0" dirty="0" err="1" smtClean="0">
                          <a:solidFill>
                            <a:schemeClr val="l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Pakong</a:t>
                      </a:r>
                      <a:r>
                        <a:rPr lang="en-US" sz="1100" b="1" i="0" u="none" strike="noStrike" kern="1200" baseline="0" dirty="0" smtClean="0">
                          <a:solidFill>
                            <a:schemeClr val="l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Combined Cycle Power Plant</a:t>
                      </a:r>
                      <a:r>
                        <a:rPr lang="en-US" sz="1100" b="1" i="0" u="none" strike="noStrike" kern="1200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#</a:t>
                      </a:r>
                      <a:r>
                        <a:rPr lang="en-US" sz="1100" b="1" i="0" u="none" strike="noStrike" kern="1200" baseline="0" dirty="0" smtClean="0">
                          <a:solidFill>
                            <a:schemeClr val="l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Project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98800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ลูกค้า : 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MARUBENI-DOOSAN </a:t>
                      </a:r>
                      <a:r>
                        <a:rPr lang="th-TH" sz="11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End User: </a:t>
                      </a:r>
                      <a:r>
                        <a:rPr lang="th-TH" sz="11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การไฟฟ้าฝ่ายผลิต)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800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ที่ตั้ง 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จ.ฉะเชิงเทรา ประเทศไทย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800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ประเภท : 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Auxiliary Steam Boiler “GETABEC KESSEL”</a:t>
                      </a:r>
                      <a:r>
                        <a:rPr lang="th-TH" sz="11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(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2008</a:t>
                      </a:r>
                      <a:r>
                        <a:rPr lang="th-TH" sz="11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5446468"/>
              </p:ext>
            </p:extLst>
          </p:nvPr>
        </p:nvGraphicFramePr>
        <p:xfrm>
          <a:off x="2958507" y="3714752"/>
          <a:ext cx="5940128" cy="119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4788000"/>
              </a:tblGrid>
              <a:tr h="298800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โครงการ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baseline="0" dirty="0" smtClean="0">
                          <a:solidFill>
                            <a:schemeClr val="l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High Pressure Water Tube Boiler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98800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ลูกค้า : 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Thai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Shinryo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Ltd. (End User: PTTUT CUPII)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800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ที่ตั้ง 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จ.ระยอง ประเทศไทย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800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ประเภท : 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Water Tube Boiler </a:t>
                      </a:r>
                      <a:r>
                        <a:rPr lang="th-TH" sz="11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(2007)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4216627"/>
              </p:ext>
            </p:extLst>
          </p:nvPr>
        </p:nvGraphicFramePr>
        <p:xfrm>
          <a:off x="2951165" y="5072074"/>
          <a:ext cx="5940128" cy="119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4788000"/>
              </a:tblGrid>
              <a:tr h="298800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โครงการ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Waste heat Boiler Package, Capacity 150 Ton per hour</a:t>
                      </a:r>
                      <a:endParaRPr lang="en-US" sz="11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98800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ลูกค้า : 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ETEC (PTT ASAHI)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800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ที่ตั้ง 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จ.ระยอง ประเทศไทย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800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ประเภท : 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Heat Recovery Steam Boiler</a:t>
                      </a:r>
                      <a:r>
                        <a:rPr lang="th-TH" sz="11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(2010)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06395" y="222232"/>
            <a:ext cx="9398000" cy="5635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dirty="0" smtClean="0">
                <a:solidFill>
                  <a:schemeClr val="tx1"/>
                </a:solidFill>
                <a:effectLst/>
              </a:rPr>
              <a:t>มาตรฐานการทำงาน</a:t>
            </a:r>
            <a:endParaRPr lang="th-TH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6630777"/>
              </p:ext>
            </p:extLst>
          </p:nvPr>
        </p:nvGraphicFramePr>
        <p:xfrm>
          <a:off x="632788" y="1428736"/>
          <a:ext cx="8323962" cy="491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/>
                <a:gridCol w="2743962"/>
                <a:gridCol w="612000"/>
                <a:gridCol w="327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สัญลักษณ์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มาตราฐาน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ชื่อย่อ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รายละเอียด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International Organization for Standardization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ISO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บริษัทได้รับ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ISO 9001:2008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American Society of Mechanical Engineer (ASME)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ASME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อนุมัติให้โรงงานของบริษัทเป็นโรงงานผลิตที่ได้ตามมาตรฐาน </a:t>
                      </a:r>
                      <a:r>
                        <a:rPr lang="en-US" sz="1200" dirty="0" smtClean="0">
                          <a:latin typeface="Tahoma" pitchFamily="34" charset="0"/>
                          <a:cs typeface="Tahoma" pitchFamily="34" charset="0"/>
                        </a:rPr>
                        <a:t>ASME </a:t>
                      </a:r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ในเรื่องต่อไปนี้</a:t>
                      </a:r>
                    </a:p>
                    <a:p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1200" dirty="0" smtClean="0">
                          <a:latin typeface="Tahoma" pitchFamily="34" charset="0"/>
                          <a:cs typeface="Tahoma" pitchFamily="34" charset="0"/>
                        </a:rPr>
                        <a:t>S Stamp: </a:t>
                      </a:r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การผลิต และติดตั้งเครื่องกำเนิดไอน้ำ</a:t>
                      </a:r>
                    </a:p>
                    <a:p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1200" dirty="0" smtClean="0">
                          <a:latin typeface="Tahoma" pitchFamily="34" charset="0"/>
                          <a:cs typeface="Tahoma" pitchFamily="34" charset="0"/>
                        </a:rPr>
                        <a:t>U Stamp: </a:t>
                      </a:r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การผลิตและติดตั้งถังรับความดัน</a:t>
                      </a:r>
                    </a:p>
                    <a:p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1200" dirty="0" smtClean="0">
                          <a:latin typeface="Tahoma" pitchFamily="34" charset="0"/>
                          <a:cs typeface="Tahoma" pitchFamily="34" charset="0"/>
                        </a:rPr>
                        <a:t>PP Stamp: </a:t>
                      </a:r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การผลิตและติดตั้งท่อรับความดัน</a:t>
                      </a:r>
                    </a:p>
                    <a:p>
                      <a:pPr marL="809625" indent="-809625"/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1200" dirty="0" smtClean="0">
                          <a:latin typeface="Tahoma" pitchFamily="34" charset="0"/>
                          <a:cs typeface="Tahoma" pitchFamily="34" charset="0"/>
                        </a:rPr>
                        <a:t>R Stamp: </a:t>
                      </a:r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การซ่อมแซมเครื่องกำเนิดไอน้ำ ท่อรับความดัน และภาชนะรับความดัน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British Standard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BS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European Norm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EN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DIN EN ISO 3834-2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Deutsche Institute for Normurg, e.V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DIN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DIN TRD </a:t>
                      </a:r>
                      <a:r>
                        <a:rPr lang="th-TH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และ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AD200-HPO </a:t>
                      </a:r>
                      <a:r>
                        <a:rPr lang="th-TH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จากประเทศเยอรมนี</a:t>
                      </a:r>
                    </a:p>
                    <a:p>
                      <a:r>
                        <a:rPr lang="th-TH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สำหรับการผลิตถังรับแรงดันและหม้อน้า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CE Mark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CE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6" name="Picture 8" descr="http://static.wixstatic.com/media/5fbcfc_f7b4f1e4996f40509909c0140dbb0755.png_srb_p_254_94_75_22_0.50_1.20_0.00_png_s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844" y="3419023"/>
            <a:ext cx="1187691" cy="441277"/>
          </a:xfrm>
          <a:prstGeom prst="rect">
            <a:avLst/>
          </a:prstGeom>
          <a:noFill/>
        </p:spPr>
      </p:pic>
      <p:pic>
        <p:nvPicPr>
          <p:cNvPr id="17" name="Picture 12" descr="http://www.herkules.com/sites/default/files/imce/tuv%20logo_bl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41" y="1847930"/>
            <a:ext cx="642942" cy="645523"/>
          </a:xfrm>
          <a:prstGeom prst="rect">
            <a:avLst/>
          </a:prstGeom>
          <a:noFill/>
        </p:spPr>
      </p:pic>
      <p:pic>
        <p:nvPicPr>
          <p:cNvPr id="18" name="Picture 4" descr="http://static.wixstatic.com/media/5fbcfc_cd0f75d1eea245d3891a87b7e8254980.png_srz_p_254_157_75_22_0.50_1.20_0.00_png_s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844" y="2704643"/>
            <a:ext cx="1187691" cy="734124"/>
          </a:xfrm>
          <a:prstGeom prst="rect">
            <a:avLst/>
          </a:prstGeom>
          <a:noFill/>
        </p:spPr>
      </p:pic>
      <p:pic>
        <p:nvPicPr>
          <p:cNvPr id="19" name="Picture 4" descr="http://ec.europa.eu/enterprise/faq/pic/C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1880" y="5821513"/>
            <a:ext cx="663658" cy="467679"/>
          </a:xfrm>
          <a:prstGeom prst="rect">
            <a:avLst/>
          </a:prstGeom>
          <a:noFill/>
        </p:spPr>
      </p:pic>
      <p:pic>
        <p:nvPicPr>
          <p:cNvPr id="20" name="Picture 6" descr="https://upload.wikimedia.org/wikipedia/commons/thumb/4/4c/DIN-Logo.svg/2000px-DIN-Logo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315" y="5245048"/>
            <a:ext cx="607223" cy="435076"/>
          </a:xfrm>
          <a:prstGeom prst="rect">
            <a:avLst/>
          </a:prstGeom>
          <a:noFill/>
        </p:spPr>
      </p:pic>
      <p:pic>
        <p:nvPicPr>
          <p:cNvPr id="21" name="Picture 8" descr="http://www.uk-locks.co.uk/contents/media/bs3621-2007_000.jpg"/>
          <p:cNvPicPr>
            <a:picLocks noChangeAspect="1" noChangeArrowheads="1"/>
          </p:cNvPicPr>
          <p:nvPr/>
        </p:nvPicPr>
        <p:blipFill>
          <a:blip r:embed="rId7" cstate="print"/>
          <a:srcRect b="18651"/>
          <a:stretch>
            <a:fillRect/>
          </a:stretch>
        </p:blipFill>
        <p:spPr bwMode="auto">
          <a:xfrm>
            <a:off x="1133874" y="3931738"/>
            <a:ext cx="621664" cy="540000"/>
          </a:xfrm>
          <a:prstGeom prst="rect">
            <a:avLst/>
          </a:prstGeom>
          <a:noFill/>
        </p:spPr>
      </p:pic>
      <p:pic>
        <p:nvPicPr>
          <p:cNvPr id="22" name="Picture 10" descr="http://rbi.risk-technologies.com/images/European%20Norm%20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4414" y="4534032"/>
            <a:ext cx="864000" cy="57224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24390" y="1008861"/>
            <a:ext cx="78084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Clr>
                <a:srgbClr val="F8662C"/>
              </a:buClr>
              <a:buFont typeface="Monotype Corsiva" pitchFamily="66" charset="0"/>
              <a:buChar char="■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บริษัทฯ ได้รับมาตรฐานสากลการปฏิบัติวิชาชีพเกี่ยวกับระบบงานต่างๆ ของเครื่องกำเนิดไอน้ำ ดังนี้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52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06395" y="222232"/>
            <a:ext cx="9398000" cy="5635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dirty="0" smtClean="0">
                <a:solidFill>
                  <a:schemeClr val="tx1"/>
                </a:solidFill>
                <a:effectLst/>
              </a:rPr>
              <a:t>กลุ่มลูกค้า</a:t>
            </a:r>
            <a:endParaRPr lang="th-TH" dirty="0">
              <a:solidFill>
                <a:schemeClr val="tx1"/>
              </a:solidFill>
              <a:effectLst/>
            </a:endParaRPr>
          </a:p>
        </p:txBody>
      </p:sp>
      <p:pic>
        <p:nvPicPr>
          <p:cNvPr id="34" name="Picture 33" descr="http://cpathailand.co.th/images/cpathailand/1/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637" y="5452297"/>
            <a:ext cx="1230153" cy="496983"/>
          </a:xfrm>
          <a:prstGeom prst="rect">
            <a:avLst/>
          </a:prstGeom>
          <a:noFill/>
        </p:spPr>
      </p:pic>
      <p:pic>
        <p:nvPicPr>
          <p:cNvPr id="35" name="Picture 7" descr="http://static.wixstatic.com/media/6229e2_62c696841b3c4ec780a0c6317c95024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2821" y="5372553"/>
            <a:ext cx="493405" cy="491431"/>
          </a:xfrm>
          <a:prstGeom prst="rect">
            <a:avLst/>
          </a:prstGeom>
          <a:noFill/>
        </p:spPr>
      </p:pic>
      <p:pic>
        <p:nvPicPr>
          <p:cNvPr id="37" name="Picture 11" descr="http://assets.cobaltnitra.com/teams/repository/export/v/1/624/60780479c10058a5b00146efa6b30/62460780479c10058a5b00146efa6b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0765" y="6025245"/>
            <a:ext cx="1165362" cy="356083"/>
          </a:xfrm>
          <a:prstGeom prst="rect">
            <a:avLst/>
          </a:prstGeom>
          <a:noFill/>
        </p:spPr>
      </p:pic>
      <p:pic>
        <p:nvPicPr>
          <p:cNvPr id="38" name="Picture 16" descr="http://www.boonrawd.co.th/singha-img/about/history/pic2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0752" y="4959626"/>
            <a:ext cx="944421" cy="629614"/>
          </a:xfrm>
          <a:prstGeom prst="rect">
            <a:avLst/>
          </a:prstGeom>
          <a:noFill/>
        </p:spPr>
      </p:pic>
      <p:pic>
        <p:nvPicPr>
          <p:cNvPr id="39" name="Picture 2" descr="http://www.cpthailand.com/Portals/0/cp%20group%20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761" y="4834713"/>
            <a:ext cx="521012" cy="610511"/>
          </a:xfrm>
          <a:prstGeom prst="rect">
            <a:avLst/>
          </a:prstGeom>
          <a:noFill/>
        </p:spPr>
      </p:pic>
      <p:sp>
        <p:nvSpPr>
          <p:cNvPr id="49" name="AutoShape 4" descr="Image result for อายิโนะโมะโต๊ะ"/>
          <p:cNvSpPr>
            <a:spLocks noChangeAspect="1" noChangeArrowheads="1"/>
          </p:cNvSpPr>
          <p:nvPr/>
        </p:nvSpPr>
        <p:spPr bwMode="auto">
          <a:xfrm>
            <a:off x="1572524" y="3835776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6" descr="Image result for อายิโนะโมะโต๊ะ"/>
          <p:cNvSpPr>
            <a:spLocks noChangeAspect="1" noChangeArrowheads="1"/>
          </p:cNvSpPr>
          <p:nvPr/>
        </p:nvSpPr>
        <p:spPr bwMode="auto">
          <a:xfrm>
            <a:off x="1572524" y="3835776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054489" y="4725144"/>
            <a:ext cx="3090051" cy="1747410"/>
          </a:xfrm>
          <a:prstGeom prst="round2SameRect">
            <a:avLst>
              <a:gd name="adj1" fmla="val 0"/>
              <a:gd name="adj2" fmla="val 6651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t" anchorCtr="0"/>
          <a:lstStyle>
            <a:lvl1pPr marL="180975" indent="-180975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spcAft>
                <a:spcPts val="500"/>
              </a:spcAft>
              <a:buClr>
                <a:srgbClr val="FF4747"/>
              </a:buClr>
              <a:buFont typeface="Wingdings" pitchFamily="2" charset="2"/>
              <a:buChar char="§"/>
              <a:defRPr/>
            </a:pPr>
            <a:endParaRPr lang="en-US" altLang="zh-CN" b="0" dirty="0" smtClean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52" name="Picture 14" descr="http://cn-thai.co.th/en/wp-content/uploads/2012/07/PTT_logo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0523" y="4869127"/>
            <a:ext cx="960162" cy="504089"/>
          </a:xfrm>
          <a:prstGeom prst="rect">
            <a:avLst/>
          </a:prstGeom>
          <a:noFill/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27" t="10904" r="5997" b="10165"/>
          <a:stretch/>
        </p:blipFill>
        <p:spPr bwMode="auto">
          <a:xfrm>
            <a:off x="3575041" y="5570194"/>
            <a:ext cx="1016403" cy="4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" descr="http://oxfamblogs.org/fp2p/wp-content/uploads/2015/08/Unilever-logo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31" r="21690"/>
          <a:stretch/>
        </p:blipFill>
        <p:spPr bwMode="auto">
          <a:xfrm>
            <a:off x="5415899" y="4937884"/>
            <a:ext cx="813178" cy="7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5437" y="5724547"/>
            <a:ext cx="1166062" cy="7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2901" y="5660476"/>
            <a:ext cx="796176" cy="79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1564903" y="4424841"/>
            <a:ext cx="3110400" cy="372311"/>
          </a:xfrm>
          <a:prstGeom prst="round2SameRect">
            <a:avLst>
              <a:gd name="adj1" fmla="val 27757"/>
              <a:gd name="adj2" fmla="val 0"/>
            </a:avLst>
          </a:prstGeom>
          <a:solidFill>
            <a:srgbClr val="FF0000"/>
          </a:soli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th-TH" altLang="th-TH" dirty="0" smtClean="0">
                <a:solidFill>
                  <a:schemeClr val="bg1"/>
                </a:solidFill>
                <a:cs typeface="Tahoma" pitchFamily="34" charset="0"/>
              </a:rPr>
              <a:t>ตัวอย่างลูกค้าในประเทศ</a:t>
            </a:r>
            <a:endParaRPr lang="en-US" altLang="th-TH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4777" y="4725144"/>
            <a:ext cx="3092400" cy="1733692"/>
          </a:xfrm>
          <a:prstGeom prst="round2SameRect">
            <a:avLst>
              <a:gd name="adj1" fmla="val 0"/>
              <a:gd name="adj2" fmla="val 6651"/>
            </a:avLst>
          </a:prstGeom>
          <a:noFill/>
          <a:ln w="254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t" anchorCtr="0"/>
          <a:lstStyle>
            <a:lvl1pPr marL="180975" indent="-180975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spcAft>
                <a:spcPts val="500"/>
              </a:spcAft>
              <a:buClr>
                <a:srgbClr val="FF4747"/>
              </a:buClr>
              <a:buFont typeface="Wingdings" pitchFamily="2" charset="2"/>
              <a:buChar char="§"/>
              <a:defRPr/>
            </a:pPr>
            <a:endParaRPr lang="en-US" altLang="zh-CN" b="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44834" y="4416231"/>
            <a:ext cx="3110400" cy="380921"/>
          </a:xfrm>
          <a:prstGeom prst="round2SameRect">
            <a:avLst>
              <a:gd name="adj1" fmla="val 27757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th-TH" altLang="th-TH" dirty="0">
                <a:solidFill>
                  <a:schemeClr val="bg1"/>
                </a:solidFill>
                <a:cs typeface="Tahoma" pitchFamily="34" charset="0"/>
              </a:rPr>
              <a:t>ตัวอย่าง</a:t>
            </a:r>
            <a:r>
              <a:rPr lang="th-TH" altLang="th-TH" dirty="0" smtClean="0">
                <a:solidFill>
                  <a:schemeClr val="bg1"/>
                </a:solidFill>
                <a:cs typeface="Tahoma" pitchFamily="34" charset="0"/>
              </a:rPr>
              <a:t>ลูกค้าต่างประเทศ</a:t>
            </a:r>
            <a:endParaRPr lang="en-US" altLang="th-TH" dirty="0">
              <a:solidFill>
                <a:schemeClr val="bg1"/>
              </a:solidFill>
              <a:cs typeface="Tahoma" pitchFamily="34" charset="0"/>
            </a:endParaRPr>
          </a:p>
        </p:txBody>
      </p:sp>
      <p:pic>
        <p:nvPicPr>
          <p:cNvPr id="60" name="Picture 24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58" b="25138"/>
          <a:stretch/>
        </p:blipFill>
        <p:spPr bwMode="auto">
          <a:xfrm>
            <a:off x="6361679" y="4987532"/>
            <a:ext cx="1594134" cy="45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2045956"/>
              </p:ext>
            </p:extLst>
          </p:nvPr>
        </p:nvGraphicFramePr>
        <p:xfrm>
          <a:off x="1860529" y="1429720"/>
          <a:ext cx="6089280" cy="2961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96340"/>
                <a:gridCol w="359294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ตัวอย่างการใช้งานไอน้ำในแต่ละอุตสาหกรรม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88280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อุตสาหกรรมอาหาร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แปรรูปอาหาร</a:t>
                      </a:r>
                      <a:r>
                        <a:rPr lang="th-TH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กระบวนการฆ่าเชื้อ การอบแห้ง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232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อุตสาหกรรมเครื่องดื่ม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ต้มน้ำร้อน กลั่นแอลกอฮอล์ ฆ่าเชื้อโรค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อุตสาหกรรมยาและเคมี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ผสมสารเคมี ผสมยา และอบแห้งยาเม็ด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อุตสาหกรรมรถยนต์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ทำสี อบสี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อุตสาหกรรมสิ่งทอ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กระบวนการ อบ ฟอก ย้อม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อุตสาหกรรมกระดาษ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ต้มเยื่อกระดาษ</a:t>
                      </a:r>
                      <a:r>
                        <a:rPr lang="th-TH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อบแห้งกาว และขึ้นรูป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อุตสาหกรรมโรงไฟฟ้า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ผลิตพลังงานไฟฟ้า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อุตสาหกรรมปิโตรเคมีและโรงกลั่น</a:t>
                      </a:r>
                      <a:endParaRPr lang="en-US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ใช้ในกระบวนการกลั่นแยก และผลิตไฟฟ้า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อุตสาหกรรมโรงแรมและโรงพยาบาล</a:t>
                      </a:r>
                      <a:endParaRPr lang="en-US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ใช้ทำน้ำร้อนในห้องพัก ซักรีด โรงครัว และฆ่าเชื้อ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อุตสาหกรรมก่อสร้าง</a:t>
                      </a:r>
                      <a:endParaRPr lang="en-US" sz="1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ใช้อบกระเบื้อง</a:t>
                      </a:r>
                      <a:r>
                        <a:rPr lang="th-TH" sz="1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อบอิฐ</a:t>
                      </a:r>
                      <a:endParaRPr lang="en-US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2" name="Curved Left Arrow 61"/>
          <p:cNvSpPr/>
          <p:nvPr/>
        </p:nvSpPr>
        <p:spPr>
          <a:xfrm>
            <a:off x="8361387" y="3511268"/>
            <a:ext cx="995763" cy="1285884"/>
          </a:xfrm>
          <a:prstGeom prst="curvedLef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021" y="5853374"/>
            <a:ext cx="666624" cy="59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8713" y="5914673"/>
            <a:ext cx="576028" cy="46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Curved Left Arrow 64"/>
          <p:cNvSpPr/>
          <p:nvPr/>
        </p:nvSpPr>
        <p:spPr>
          <a:xfrm flipH="1">
            <a:off x="431769" y="3439260"/>
            <a:ext cx="995762" cy="1285884"/>
          </a:xfrm>
          <a:prstGeom prst="curvedLef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Chevron 65"/>
          <p:cNvSpPr/>
          <p:nvPr/>
        </p:nvSpPr>
        <p:spPr>
          <a:xfrm>
            <a:off x="4212869" y="1844840"/>
            <a:ext cx="144000" cy="14400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Chevron 66"/>
          <p:cNvSpPr/>
          <p:nvPr/>
        </p:nvSpPr>
        <p:spPr>
          <a:xfrm>
            <a:off x="4212869" y="2159192"/>
            <a:ext cx="144000" cy="14400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4212869" y="2416388"/>
            <a:ext cx="144000" cy="14400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Chevron 68"/>
          <p:cNvSpPr/>
          <p:nvPr/>
        </p:nvSpPr>
        <p:spPr>
          <a:xfrm>
            <a:off x="4212869" y="2636912"/>
            <a:ext cx="144000" cy="14400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4212869" y="2924944"/>
            <a:ext cx="144000" cy="14400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Chevron 70"/>
          <p:cNvSpPr/>
          <p:nvPr/>
        </p:nvSpPr>
        <p:spPr>
          <a:xfrm>
            <a:off x="4212869" y="3140968"/>
            <a:ext cx="144000" cy="14400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Chevron 71"/>
          <p:cNvSpPr/>
          <p:nvPr/>
        </p:nvSpPr>
        <p:spPr>
          <a:xfrm>
            <a:off x="4212869" y="3429000"/>
            <a:ext cx="144000" cy="14400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74645" y="879480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Clr>
                <a:srgbClr val="F8662C"/>
              </a:buClr>
              <a:buSzPct val="100000"/>
              <a:buFont typeface="Monotype Corsiva" pitchFamily="66" charset="0"/>
              <a:buChar char="■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ณ วันที่ 30 กันยายน 2558 บริษัทมีฐานลูกค้าทั้งหมดประมาณ 500 ราย ซึ่งมีทั้งลูกค้าภายในประเทศและลูกค้าต่างประเทศ โดยเป็นลูกค้าที่ให้บริการอย่างต่อเนื่องประมาณ 150 ราย 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Chevron 39"/>
          <p:cNvSpPr/>
          <p:nvPr/>
        </p:nvSpPr>
        <p:spPr>
          <a:xfrm>
            <a:off x="4212853" y="3645024"/>
            <a:ext cx="144000" cy="14400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4212853" y="3945224"/>
            <a:ext cx="144000" cy="14400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4212853" y="4149080"/>
            <a:ext cx="144000" cy="14400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3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6017" y="201141"/>
            <a:ext cx="9398000" cy="563563"/>
          </a:xfrm>
        </p:spPr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tx1"/>
                </a:solidFill>
                <a:effectLst/>
              </a:rPr>
              <a:t>การผลิต</a:t>
            </a:r>
          </a:p>
        </p:txBody>
      </p:sp>
      <p:sp>
        <p:nvSpPr>
          <p:cNvPr id="50194" name="AutoShape 18" descr="data:image/jpeg;base64,/9j/4AAQSkZJRgABAQAAAQABAAD/2wCEAAkGBhQQEBIUDxISFRQWFBQYFRcTFxQVEBUSFBAWFhMTEhwXGyYeFxsvGRQSIDIsJDMtLyw4FR4yNTwqNScrLSkBCQoKDgwOGg8PGi0jHyU1LCw0LCkzLCkvLCwsLS8vLC8qNCwsLCwpLCwsNCwsKSwsLCwsLCksLCwsLCwsKSwvLP/AABEIAHQAyAMBIgACEQEDEQH/xAAcAAEAAgMBAQEAAAAAAAAAAAAABQcDBggEAQL/xABHEAABAwIDBAUFDQQLAQAAAAABAAIDBBESITEFBkFRBxMiYXEUMkJSoSMzNFNjcnOBgpGxsrNidJKTFyRDVGWjwcLR0tMW/8QAGgEBAAMBAQEAAAAAAAAAAAAAAAIDBQEEBv/EACgRAAIDAAICAQMDBQAAAAAAAAABAgMRBCESMUFRcZEiM7EFEzJhof/aAAwDAQACEQMRAD8AvFERAEREAREQBF+WSh18JBsbGxBseR5HML9IAiIgCIiAIiIAiIgCIiAIiIAiIgCIiAIiIAiIgCIoja+8TILtHbk9UaD5x4KUYObyJCdkYLZPCSqKlsbS57g1o4lantfep0l2w3Y31vTPh6o9qia7aL53YpHX5D0R4BeZalPFUO5dsxr+bKfUOl/006t3lnodoSvppC2+HE05xvGAZPHHx1Vo7n9JMFdhjfaKfTA49l5+Sdx8Dn46qmt7Phkv2fyBRAKlbTGz7kKORKr7fQ6sRUtud0tSU+GKuxSxaB+szB3/ABg9vjorf2btOKpjEkD2vYdHNNx4Hke4rMsqlW+zZquhav0nqREVRcEREAREQBERAEREAREQBERAEREAWKoqWxtLnuDQOJWVV90zVDo6Sncxxa4VAsRkfeZFOuPlJRK7ZuEHJEhtbep0l2w3Y31vTPh6o9qgFrOxd8mvsyos13B+jD871T7PBbMCtuuEYLInzltk7Hs2EX6Y0kgAEk6AZknuWy7I3TvZ1R9TB/vI/AJZbGtbI7VTO15FFJ72fDJfs/kCiF0RvPuFTV7AHsEcjRZkkYAe0DQHg5vcfqsqV3o3KqNnu92bijJ7MrLmN3IH1T3H2qiu+Nn+mei7izq79ogVJ7A3knoZMdM8t9ZpzjeOT28fxCjF7NmbJkqHWibfm45Mb4lXNJrGedScXqLw3P6SoK7Cx9oZ/Ucey8/JO4+Bz8dVuCqHdTdqOnmhPnydYztEadoeYOH4q3ll8ipVtZ8m1xL3bF78HwusvmMcwqe6bnf1qm+hd+qVrFBuLWz0wqIYw6IhxFntxkNJBs2975Fdjx04qTlmnJ8pqbgo7h0UvhKpToq3umjq46Z73PhluAHEnA8NJaWX0GViNM1M9N22LNp6dp1Jlf4Dsx+0vP2VF0NWeBNcmLqdhaQcOa+rm/cvbHktfTyE9nGGv5YJOw6/33+pdE11a2GJ8khsxjXOcf2Wi5XLaXW0vZKi9Wxb9YZXvDQS4gAak5AeKw0+0I5DaOSNx5Nc1x9hVAbb3iqtr1IYMRDnWigaew0cL8CbZknv0C+bc3GrNnMbNI0Btx24nXLHHS5Fi3xVq4y9SljKHzH24x1L5OiF+cY5haT0W74ProHxznFNCW3dxfG6+Fx77gg/VzVNyUz5qt0ceb3zua0E2Bc6UgC50UIcduTTeYWWcpRjGUVunTWMcwvoKob+ijaPxTP5rP8AlWr0e7Flo6FkVQ0NkD5CQHBws55IzHco2VxitUtJ1Wzm8lHDZURFQegKuum74FB+8D9GRWKq66bvgUH7wP0ZFdR+4jz8n9qRTCmNi7yyU9mntx+qeHzDw/BQ6LYMA6F3JrqSeLHSvxPt28dhM08i30R4ZHmVs65boNoSQSNkge5j26OabHw7x3FW5ud0uMmwxV+GOTQSjKFx/b9Q+zwWdfRLfJdmvxuTDFBrP4LIWKpp2SMc2VrXMIs5rgC0jjcHJYK7ascLQ57hn5oGZd83mtP2tvBJPceaz1Rx+ceP4KqqiVnrpfUuv5MKlj7f0NY29uJSCpvTPf1eeKMZsDuUbyb4defcV76embG0NjaGtGgGiyItiMfFYYE5eT3MPTs336L6Rn5wrHVcbN9+i+kZ+cKx1nc32jW/p3+Mim+m/wCFU30Lv1SoLZXSXU01IKWEQhoDgHEEyDESSfOtfM8FO9N5/rVN9C79UrdOjCmYdl0xLWk9vOwJ99dxXfJRpi2tOeEp3yUXhoPRTupLJVx1L2ObDFchzgQHvLS1oZfXUknTJQ3SDtTyraU5BGFrhEwk9mzOyT4YsRV6bybVFJSTzH0I3EfPtZg/iIXP+627Mm0pzFG5oIa57nPuQACBnbO5Ll2qfm3ZLrOiN9f9uMao972Z99qCCGoaKSWOSMwx5xuBAe1uB97aEluL7Ss3am2DVbuPlBu4wNa/nibI1kl/uJ+taLvL0Xz0NO6d8sT2tLQ4MD8QDja+Y0uQtg6JahtVSVlDKciC4c8ErcD7eDg0/aXbMcFJPcYq8o2Sg1nkiL6Fo2mvkLrYhA7BfmZGB1vqPtVybSEXVP8AKcHVWu/rLdXhGfavlZc91FNVbGrQT2ZGE4HWvHKzQkes0jUajxUjvT0nVFfD1JYyJhtjDC4l9jcAk6NvnZRtpdk1KL6O03xqrcJLtFwbAfQF7/IPJcWEY+owYsN8sWHhdc+y4/KndTi6zrnYMF8ePrThw2zvdW10QbryU0Us87Sx02EMa4WcI23OIjhcn2Dmqn8vMFYZWYS6OdzwHeaS2UkA2OilQslJJ6c5LbhByWE7fbP+Jf5ytno66/yBnlnW9bjkv12LrLYzhviztZV1/TbV/FUv8Mn/AKKy9xd4X19G2eZrGuLpBZlw2zXkDUkqq9S8e0l9i7jOHn+mTf3NgREXiNAKP25sGGtiMVSzE29xwc11iA5h4HMqQRdTztHGk1jKH3x6MZ6LFJDeaAZ4gPdGD5Ro4d4y52WlrqxaBvj0URVOKSkwwzalukMh7wPMPePuXuq5XxP8mZfwvmv8FJIvXtTZMtLIY6iNzHjg7iObTo4d4XkXvT30ZrTTxkxsfeeWns0kvjGWFx80fsH0fDRbzs3a0dQ28Tr82nJ7fEKrlkp6l0bg6Nxa4aEarqeEWtLYWWmpXSODY2lx5D8TyC13dTemKeRsdY8Qk/2luw48jwYe85K5KChjiYBEAAc76l3eTxVF3IVfSXZ6ePxXb23iIvY+67YrPl7TxmB6DT3cyp1EWVOcpvZG3XVGtZFHlq9lwzEGaGKQgWBexriByGILNT0zY2hsbWsaNGtAa0eAGQWRFHSeL2YqmlZI0tkY17Tq14Dmm2lwclipNlwwkmGKKMkWJYxrSRyOEZr1ImjF7Mc8DZGlsjWuadWuAc0jvByKwUuyYYnYooYmOta7GMabcrgaZBetE0YjBWUEczcM0bJG8ntDm/cV4qPdelhdiipoGuGhbG3EPA2yUoia/Q8U+8Cj3bvUxNzTU9zr7lHe519FSCIm0Gk/ZHf/ADlL/daf+VH/ANV66SjZC3BExjG5nCxoa25NybDJZkTWwkl6CIi4dCIiAIiICN27u9BWx9XUxhw4HR7TzYdQVTG+HRlPQ4pIrzQDPEB7owfKNHDvGXgr5RXV3Sr9ejz3ceFq79/U5TRXZvj0URVOKWjwwzalukLz3geYe8Zd3FU9tTZMtLIY6iN0bxwdxHNp0cO8LTrujZ6Me6idT79fU8i2zdDpGnoCGH3WD4txzaPknej4aeC1NFOUVJYyuE5QexZ0tu9vTT18eOmfe3nMOUjDye3/AF0Usuat0Kh0dfSljnNJniaS0kEtdI0OabaghdKrKvqVb6NvjXu2OsIiKg9IREQBERAEREAREQBERAEREAREQBERAEREAUbt3d6Ctj6upjDhwOj2nmw6gqSRdTa7RxpNYyht8OjKehxSRXmgGeID3Rg+UaOHeMvBaYurFX++PRRFU4paPDDNmS3SF57wPMPeMu7ivdVyvif5My/hfNf4Km3X+HUn7xD+q1dMrnHZeyZaXaVLHURuY8VEOTuI65ubTo4d4XRyjy3rWFnBTSkmERF4jQCIiAIiIAiIgCIiAIiIAiIgCIiAIiIAiIgCIiAIiIDx7Q2RFUYDNG1xje17CfOY9pBBadRmB4r2IiacwIiIdCIiAIiIAiIgCIiAIiIAiIgP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6" name="AutoShape 20" descr="data:image/jpeg;base64,/9j/4AAQSkZJRgABAQAAAQABAAD/2wCEAAkGBhQQEBIUDxISFRQWFBQYFRcTFxQVEBUSFBAWFhMTEhwXGyYeFxsvGRQSIDIsJDMtLyw4FR4yNTwqNScrLSkBCQoKDgwOGg8PGi0jHyU1LCw0LCkzLCkvLCwsLS8vLC8qNCwsLCwpLCwsNCwsKSwsLCwsLCksLCwsLCwsKSwvLP/AABEIAHQAyAMBIgACEQEDEQH/xAAcAAEAAgMBAQEAAAAAAAAAAAAABQcDBggEAQL/xABHEAABAwIDBAUFDQQLAQAAAAABAAIDBBESITEFBkFRBxMiYXEUMkJSoSMzNFNjcnOBgpGxsrNidJKTFyRDVGWjwcLR0tMW/8QAGgEBAAMBAQEAAAAAAAAAAAAAAAIDBQEEBv/EACgRAAIDAAICAQMDBQAAAAAAAAABAgMRBCESMUFRcZEiM7EFEzJhof/aAAwDAQACEQMRAD8AvFERAEREAREQBF+WSh18JBsbGxBseR5HML9IAiIgCIiAIiIAiIgCIiAIiIAiIgCIiAIiIAiIgCIoja+8TILtHbk9UaD5x4KUYObyJCdkYLZPCSqKlsbS57g1o4lantfep0l2w3Y31vTPh6o9qia7aL53YpHX5D0R4BeZalPFUO5dsxr+bKfUOl/006t3lnodoSvppC2+HE05xvGAZPHHx1Vo7n9JMFdhjfaKfTA49l5+Sdx8Dn46qmt7Phkv2fyBRAKlbTGz7kKORKr7fQ6sRUtud0tSU+GKuxSxaB+szB3/ABg9vjorf2btOKpjEkD2vYdHNNx4Hke4rMsqlW+zZquhav0nqREVRcEREAREQBERAEREAREQBERAEREAWKoqWxtLnuDQOJWVV90zVDo6Sncxxa4VAsRkfeZFOuPlJRK7ZuEHJEhtbep0l2w3Y31vTPh6o9qgFrOxd8mvsyos13B+jD871T7PBbMCtuuEYLInzltk7Hs2EX6Y0kgAEk6AZknuWy7I3TvZ1R9TB/vI/AJZbGtbI7VTO15FFJ72fDJfs/kCiF0RvPuFTV7AHsEcjRZkkYAe0DQHg5vcfqsqV3o3KqNnu92bijJ7MrLmN3IH1T3H2qiu+Nn+mei7izq79ogVJ7A3knoZMdM8t9ZpzjeOT28fxCjF7NmbJkqHWibfm45Mb4lXNJrGedScXqLw3P6SoK7Cx9oZ/Ucey8/JO4+Bz8dVuCqHdTdqOnmhPnydYztEadoeYOH4q3ll8ipVtZ8m1xL3bF78HwusvmMcwqe6bnf1qm+hd+qVrFBuLWz0wqIYw6IhxFntxkNJBs2975Fdjx04qTlmnJ8pqbgo7h0UvhKpToq3umjq46Z73PhluAHEnA8NJaWX0GViNM1M9N22LNp6dp1Jlf4Dsx+0vP2VF0NWeBNcmLqdhaQcOa+rm/cvbHktfTyE9nGGv5YJOw6/33+pdE11a2GJ8khsxjXOcf2Wi5XLaXW0vZKi9Wxb9YZXvDQS4gAak5AeKw0+0I5DaOSNx5Nc1x9hVAbb3iqtr1IYMRDnWigaew0cL8CbZknv0C+bc3GrNnMbNI0Btx24nXLHHS5Fi3xVq4y9SljKHzH24x1L5OiF+cY5haT0W74ProHxznFNCW3dxfG6+Fx77gg/VzVNyUz5qt0ceb3zua0E2Bc6UgC50UIcduTTeYWWcpRjGUVunTWMcwvoKob+ijaPxTP5rP8AlWr0e7Flo6FkVQ0NkD5CQHBws55IzHco2VxitUtJ1Wzm8lHDZURFQegKuum74FB+8D9GRWKq66bvgUH7wP0ZFdR+4jz8n9qRTCmNi7yyU9mntx+qeHzDw/BQ6LYMA6F3JrqSeLHSvxPt28dhM08i30R4ZHmVs65boNoSQSNkge5j26OabHw7x3FW5ud0uMmwxV+GOTQSjKFx/b9Q+zwWdfRLfJdmvxuTDFBrP4LIWKpp2SMc2VrXMIs5rgC0jjcHJYK7ascLQ57hn5oGZd83mtP2tvBJPceaz1Rx+ceP4KqqiVnrpfUuv5MKlj7f0NY29uJSCpvTPf1eeKMZsDuUbyb4defcV76embG0NjaGtGgGiyItiMfFYYE5eT3MPTs336L6Rn5wrHVcbN9+i+kZ+cKx1nc32jW/p3+Mim+m/wCFU30Lv1SoLZXSXU01IKWEQhoDgHEEyDESSfOtfM8FO9N5/rVN9C79UrdOjCmYdl0xLWk9vOwJ99dxXfJRpi2tOeEp3yUXhoPRTupLJVx1L2ObDFchzgQHvLS1oZfXUknTJQ3SDtTyraU5BGFrhEwk9mzOyT4YsRV6bybVFJSTzH0I3EfPtZg/iIXP+627Mm0pzFG5oIa57nPuQACBnbO5Ll2qfm3ZLrOiN9f9uMao972Z99qCCGoaKSWOSMwx5xuBAe1uB97aEluL7Ss3am2DVbuPlBu4wNa/nibI1kl/uJ+taLvL0Xz0NO6d8sT2tLQ4MD8QDja+Y0uQtg6JahtVSVlDKciC4c8ErcD7eDg0/aXbMcFJPcYq8o2Sg1nkiL6Fo2mvkLrYhA7BfmZGB1vqPtVybSEXVP8AKcHVWu/rLdXhGfavlZc91FNVbGrQT2ZGE4HWvHKzQkes0jUajxUjvT0nVFfD1JYyJhtjDC4l9jcAk6NvnZRtpdk1KL6O03xqrcJLtFwbAfQF7/IPJcWEY+owYsN8sWHhdc+y4/KndTi6zrnYMF8ePrThw2zvdW10QbryU0Us87Sx02EMa4WcI23OIjhcn2Dmqn8vMFYZWYS6OdzwHeaS2UkA2OilQslJJ6c5LbhByWE7fbP+Jf5ytno66/yBnlnW9bjkv12LrLYzhviztZV1/TbV/FUv8Mn/AKKy9xd4X19G2eZrGuLpBZlw2zXkDUkqq9S8e0l9i7jOHn+mTf3NgREXiNAKP25sGGtiMVSzE29xwc11iA5h4HMqQRdTztHGk1jKH3x6MZ6LFJDeaAZ4gPdGD5Ro4d4y52WlrqxaBvj0URVOKSkwwzalukMh7wPMPePuXuq5XxP8mZfwvmv8FJIvXtTZMtLIY6iNzHjg7iObTo4d4XkXvT30ZrTTxkxsfeeWns0kvjGWFx80fsH0fDRbzs3a0dQ28Tr82nJ7fEKrlkp6l0bg6Nxa4aEarqeEWtLYWWmpXSODY2lx5D8TyC13dTemKeRsdY8Qk/2luw48jwYe85K5KChjiYBEAAc76l3eTxVF3IVfSXZ6ePxXb23iIvY+67YrPl7TxmB6DT3cyp1EWVOcpvZG3XVGtZFHlq9lwzEGaGKQgWBexriByGILNT0zY2hsbWsaNGtAa0eAGQWRFHSeL2YqmlZI0tkY17Tq14Dmm2lwclipNlwwkmGKKMkWJYxrSRyOEZr1ImjF7Mc8DZGlsjWuadWuAc0jvByKwUuyYYnYooYmOta7GMabcrgaZBetE0YjBWUEczcM0bJG8ntDm/cV4qPdelhdiipoGuGhbG3EPA2yUoia/Q8U+8Cj3bvUxNzTU9zr7lHe519FSCIm0Gk/ZHf/ADlL/daf+VH/ANV66SjZC3BExjG5nCxoa25NybDJZkTWwkl6CIi4dCIiAIiICN27u9BWx9XUxhw4HR7TzYdQVTG+HRlPQ4pIrzQDPEB7owfKNHDvGXgr5RXV3Sr9ejz3ceFq79/U5TRXZvj0URVOKWjwwzalukLz3geYe8Zd3FU9tTZMtLIY6iN0bxwdxHNp0cO8LTrujZ6Me6idT79fU8i2zdDpGnoCGH3WD4txzaPknej4aeC1NFOUVJYyuE5QexZ0tu9vTT18eOmfe3nMOUjDye3/AF0Usuat0Kh0dfSljnNJniaS0kEtdI0OabaghdKrKvqVb6NvjXu2OsIiKg9IREQBERAEREAREQBERAEREAREQBERAEREAUbt3d6Ctj6upjDhwOj2nmw6gqSRdTa7RxpNYyht8OjKehxSRXmgGeID3Rg+UaOHeMvBaYurFX++PRRFU4paPDDNmS3SF57wPMPeMu7ivdVyvif5My/hfNf4Km3X+HUn7xD+q1dMrnHZeyZaXaVLHURuY8VEOTuI65ubTo4d4XRyjy3rWFnBTSkmERF4jQCIiAIiIAiIgCIiAIiIAiIgCIiAIiIAiIgCIiAIiIDx7Q2RFUYDNG1xje17CfOY9pBBadRmB4r2IiacwIiIdCIiAIiIAiIgCIiAIiIAiIgP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3" name="AutoShape 27" descr="data:image/jpeg;base64,/9j/4AAQSkZJRgABAQAAAQABAAD/2wCEAAkGBhQRERQUEhQUFRQSFxQWFxcXFx8VFhscIBUWFBwVHhYgJyclGRkkHBsXHy8kJyc1ODg4FR4xNTQqNSYsLCkBCQoKDQsNGQ4OGTMkHiQ0MDQvNTU0NC81NC4sNTQ1LzUyNTQ0LzY1LTQvNDQ0LTQyLzUsLDQ0NDQ0LDQsLCwvLP/AABEIAEAAgAMBIgACEQEDEQH/xAAbAAABBQEBAAAAAAAAAAAAAAAAAQMFBgcEAv/EADwQAAIBAgIHBgIIBQUBAAAAAAECAwAEBREGEhMhMTJhFCJBUXGBQpEHJENygqGx8CMzU2LBRFJkwtEW/8QAGwEAAgIDAQAAAAAAAAAAAAAABQYDBwABAgT/xAAtEQABAwMCBQIGAwEAAAAAAAABAAIEAwUREiEGIjFBUWGRI4GhscHRE3HwFP/aAAwDAQACEQMRAD8AqNFFFLKvDKKKKMqxZkBFLUtaaNSFBLMVt4T9rMdQH7q8XPoK8TaSWttutItvJ/XuF7g6pBw92+VF4Fnlzz8Jm3lL1xv8OFtq1O8D9pbDRuWRNo+UMI4yynZp7Z72PQUs2O2drut4+1yf1ZgVhB81iG9/VjVcxTG5rl9eeRpGHDWOYHQLwA9AK4qsG3cJRo+HSTqd9EgXDiaXL5WHQ30/auUN/Y3XN9SmPrJbN/2j993WmMTwGaABnXONuWRDrxN1Djdl61VKk8H0luLXPYyEK3Mh70beecZ3H9etR3HhCjWy+KdJ8HopbfxTKi8tXnb69fdP0VLRYpZXQ/iL2KU/EoL2xPVOaPPpmK8Yjo7NCocgPE3LLGdeI/jHD3yqvp1rlQXYrM+fZP8Ab71DnDkdg+D1UZRRlRQzCOAhFFFFYtopQKnLXRciEXNy6wW5yAcguzZ8AqL+pIrln0wit+7YQhWH+onAkm9Vj5Y/1o3b7JLuBzTby+eyWrjxHEhZaDqd4H5Keh0aZUEty6WsJ4PLuZvuR8zn5U1LpVb2+6yh1nG7tFwAzeqQ8F98z0qyfRHHDdy3Ml1qzXI1NTbfxDq5NrMNbrkDkN2a07pNsS9lFPZCG7M8AZ1jUQSLrgOisOdcjwIz3U0RLZCgyf4qzC9w79B0zsO4/wBhIs6+TJzdnaW+B+VmWI4rLcOZJpGkY/Exzy6DwUdBlXNl+/8APWt6vdH7YYvbIIIQjWtyxXZrqkiSPJiMt53nf1pJdCoYRiTmCIpIm1izRTqHYuGUbu6Ayht3+8UfZf6LGhop42GO3fCXjHJ3ysFz/eYoArccFwmC0w+wK28LvcyWiSNIgdjtN7HM+I8BVH+lnAIre9UQRhBJEHKqO6DrspIHgMhXuiXinIkGjpx13/paNEtGVRqK0z6I7mGZzaTWkD6qSS7R0DPxTJcmHDJuNT2Htbz4y9r2O2RLZJ96xr38xDkSuWW7M5eprmvd3Uar6Zp5DRnqOi0KOQDlYqP1/wDM6kcH0gntSTBIU1uK55o3RkO5h7VuUWiMSJfs9vDkzyPCdRTkuwQbt3d7wY5VF/R3glsuGWrzwxO9w5ALRqx7zMFGZHDIV46t9o1aLi+nkZAx16jP4XYokEYKoEeN2dz/AD07JKftIhrW5P8AdFzJ6rSX+jcsS7QassJ4SxHaR/Mb1P3gKvmiWjUIxbE43hiZFMLxqyKVUPrvuBG7jlWXy4vNZ3c5tnMQEso1V5CBI4AKcpGW7IigVaxxblVcIvI4AH0OoZ+SY4fEUuCAKh1t9fwUlFSsekFpdbrmPs8p+1gGcZPm0Hh6qfai/wBHJI02qFJoDwmiOunv4qehFKE+0S4DvjN289vdPtuv0OcA1rsO8FM4Zjk1uTsnyDcykayN0ZDuP610y2lld/8ACmPioL2zHqnNH7ZioeioYVykwXaqL8fZTXCzRJzfiN5vPdXLQzRyC1dziKqueo1tdK7bH4s8pkICnlPey4VOaQaUW4tbKGW6iuLhJ7RnkQ5qNSQM0pPwjV+dUHDMdmtydk/dPMjDXjYeRQ7iK6ZrOyu/DsUx8Rm9sT1HNF6jdTRGu8abXD5ji0+nTb7BIU/huVDBNEam/X2Wg3ml1ocWtpRcxGNba4QtrbgxkjIHqcj8qSHT62ltLyOS4jDq13HHrMBrqQxjI6EMF/DWQ41ozPa5GVP4bcsqd+JvRxu3+RqL1vnTXSskWsxrmPJG2CMdt0ruqvZsQtpwbSS0ubGxRrqKGS0e2eRZTqk7IZEDPjn4Gq/pt9JTLe69hKpAhWJ31QytkzPuzHgTxrNi1JXso2KgyqajjqBzsem64NZxGFoP0e6Ug4pJc3kyKXhZS7ZIpOcSqMhw3LXfgWkNumP3U7TRrC6yashbunMQ5b/Zvkay80udTVbRSqOe4HGpuntsFy2qRhbnbaa22riIe6jOtJJsQXzzXs6KAvkC2f503BpbYW9ph8RkjlMTWynVky2bCMgzHzCnPMf3ViGf7/zUtg+i9xdAtGgEY5pXOziHq54+2dDatki0WF1WoWt75x2GFKyq9xw0LZLTSmxTEZ5u1Q6stvbrnrbtZHlzHyK/Osk/+emvbid4FBi2sp2zHUhAMjEEyHdw35D5VJRWllaeHbZh4sClsp6LzS+5ApjFMemuMhI/cHLGo1Y16CMbhSy++Rra53/GS8kAZPTZNELhuXMw6sNDfqfkno8OsrXmPbZh5Zx2wPX4pPyHSmsS0gmnAV2AjXljQBI19EGQqNopUm3SVOdms7Pp2T7AssSCAabcu8nqiiiihqMIozoorFrCkMLx6a3zEbd1uaNhrRt0KHca6JbGxuxu+pTHyze1J+7zRe2YqHpc6IwrnJgu1UXEfZBrhZYk8H+RuD5GxTGNaNT2mRlTuNyyqQ8Tekg3fM1F1a8Kx6a3zEbdxuaNhrxsPEFDuNPzWNld7x9SmPlnJbN7c0f5irCt3F9GryShpPnqFXtw4XlRuajzt9OvsqbUxg+ic9yuuqhIRzTSHZxD8R5j0GdTkC2Vp/LTtco+0lGrCD5pDxbLzauPE8ZmuGzlctlwHBV6BRuUelcXHjCnTyyINR8nopLfwrJkc1fkHr19uy64YLG05V7ZMPikBW3U9IuL+9cmJ45NcEGV8wOVR3UUeSoNwrizpKr+bcZM1+qs/P2VgQLPEgD4Td/J3KUmkoooei+AiiiisW1/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5" name="AutoShape 29" descr="data:image/jpeg;base64,/9j/4AAQSkZJRgABAQAAAQABAAD/2wCEAAkGBhQRERQUEhQUFRQSFxQWFxcXFx8VFhscIBUWFBwVHhYgJyclGRkkHBsXHy8kJyc1ODg4FR4xNTQqNSYsLCkBCQoKDQsNGQ4OGTMkHiQ0MDQvNTU0NC81NC4sNTQ1LzUyNTQ0LzY1LTQvNDQ0LTQyLzUsLDQ0NDQ0LDQsLCwvLP/AABEIAEAAgAMBIgACEQEDEQH/xAAbAAABBQEBAAAAAAAAAAAAAAAAAQMFBgcEAv/EADwQAAIBAgIHBgIIBQUBAAAAAAECAwAEBREGEhMhMTJhFCJBUXGBQpEHJENygqGx8CMzU2LBRFJkwtEW/8QAGwEAAgIDAQAAAAAAAAAAAAAABQYDBwABAgT/xAAtEQABAwMCBQIGAwEAAAAAAAABAAIEAwUREiEGIjFBUWGRI4GhscHRE3HwFP/aAAwDAQACEQMRAD8AqNFFFLKvDKKKKMqxZkBFLUtaaNSFBLMVt4T9rMdQH7q8XPoK8TaSWttutItvJ/XuF7g6pBw92+VF4Fnlzz8Jm3lL1xv8OFtq1O8D9pbDRuWRNo+UMI4yynZp7Z72PQUs2O2drut4+1yf1ZgVhB81iG9/VjVcxTG5rl9eeRpGHDWOYHQLwA9AK4qsG3cJRo+HSTqd9EgXDiaXL5WHQ30/auUN/Y3XN9SmPrJbN/2j993WmMTwGaABnXONuWRDrxN1Djdl61VKk8H0luLXPYyEK3Mh70beecZ3H9etR3HhCjWy+KdJ8HopbfxTKi8tXnb69fdP0VLRYpZXQ/iL2KU/EoL2xPVOaPPpmK8Yjo7NCocgPE3LLGdeI/jHD3yqvp1rlQXYrM+fZP8Ab71DnDkdg+D1UZRRlRQzCOAhFFFFYtopQKnLXRciEXNy6wW5yAcguzZ8AqL+pIrln0wit+7YQhWH+onAkm9Vj5Y/1o3b7JLuBzTby+eyWrjxHEhZaDqd4H5Keh0aZUEty6WsJ4PLuZvuR8zn5U1LpVb2+6yh1nG7tFwAzeqQ8F98z0qyfRHHDdy3Ml1qzXI1NTbfxDq5NrMNbrkDkN2a07pNsS9lFPZCG7M8AZ1jUQSLrgOisOdcjwIz3U0RLZCgyf4qzC9w79B0zsO4/wBhIs6+TJzdnaW+B+VmWI4rLcOZJpGkY/Exzy6DwUdBlXNl+/8APWt6vdH7YYvbIIIQjWtyxXZrqkiSPJiMt53nf1pJdCoYRiTmCIpIm1izRTqHYuGUbu6Ayht3+8UfZf6LGhop42GO3fCXjHJ3ysFz/eYoArccFwmC0w+wK28LvcyWiSNIgdjtN7HM+I8BVH+lnAIre9UQRhBJEHKqO6DrspIHgMhXuiXinIkGjpx13/paNEtGVRqK0z6I7mGZzaTWkD6qSS7R0DPxTJcmHDJuNT2Htbz4y9r2O2RLZJ96xr38xDkSuWW7M5eprmvd3Uar6Zp5DRnqOi0KOQDlYqP1/wDM6kcH0gntSTBIU1uK55o3RkO5h7VuUWiMSJfs9vDkzyPCdRTkuwQbt3d7wY5VF/R3glsuGWrzwxO9w5ALRqx7zMFGZHDIV46t9o1aLi+nkZAx16jP4XYokEYKoEeN2dz/AD07JKftIhrW5P8AdFzJ6rSX+jcsS7QassJ4SxHaR/Mb1P3gKvmiWjUIxbE43hiZFMLxqyKVUPrvuBG7jlWXy4vNZ3c5tnMQEso1V5CBI4AKcpGW7IigVaxxblVcIvI4AH0OoZ+SY4fEUuCAKh1t9fwUlFSsekFpdbrmPs8p+1gGcZPm0Hh6qfai/wBHJI02qFJoDwmiOunv4qehFKE+0S4DvjN289vdPtuv0OcA1rsO8FM4Zjk1uTsnyDcykayN0ZDuP610y2lld/8ACmPioL2zHqnNH7ZioeioYVykwXaqL8fZTXCzRJzfiN5vPdXLQzRyC1dziKqueo1tdK7bH4s8pkICnlPey4VOaQaUW4tbKGW6iuLhJ7RnkQ5qNSQM0pPwjV+dUHDMdmtydk/dPMjDXjYeRQ7iK6ZrOyu/DsUx8Rm9sT1HNF6jdTRGu8abXD5ji0+nTb7BIU/huVDBNEam/X2Wg3ml1ocWtpRcxGNba4QtrbgxkjIHqcj8qSHT62ltLyOS4jDq13HHrMBrqQxjI6EMF/DWQ41ozPa5GVP4bcsqd+JvRxu3+RqL1vnTXSskWsxrmPJG2CMdt0ruqvZsQtpwbSS0ubGxRrqKGS0e2eRZTqk7IZEDPjn4Gq/pt9JTLe69hKpAhWJ31QytkzPuzHgTxrNi1JXso2KgyqajjqBzsem64NZxGFoP0e6Ug4pJc3kyKXhZS7ZIpOcSqMhw3LXfgWkNumP3U7TRrC6yashbunMQ5b/Zvkay80udTVbRSqOe4HGpuntsFy2qRhbnbaa22riIe6jOtJJsQXzzXs6KAvkC2f503BpbYW9ph8RkjlMTWynVky2bCMgzHzCnPMf3ViGf7/zUtg+i9xdAtGgEY5pXOziHq54+2dDatki0WF1WoWt75x2GFKyq9xw0LZLTSmxTEZ5u1Q6stvbrnrbtZHlzHyK/Osk/+emvbid4FBi2sp2zHUhAMjEEyHdw35D5VJRWllaeHbZh4sClsp6LzS+5ApjFMemuMhI/cHLGo1Y16CMbhSy++Rra53/GS8kAZPTZNELhuXMw6sNDfqfkno8OsrXmPbZh5Zx2wPX4pPyHSmsS0gmnAV2AjXljQBI19EGQqNopUm3SVOdms7Pp2T7AssSCAabcu8nqiiiihqMIozoorFrCkMLx6a3zEbd1uaNhrRt0KHca6JbGxuxu+pTHyze1J+7zRe2YqHpc6IwrnJgu1UXEfZBrhZYk8H+RuD5GxTGNaNT2mRlTuNyyqQ8Tekg3fM1F1a8Kx6a3zEbdxuaNhrxsPEFDuNPzWNld7x9SmPlnJbN7c0f5irCt3F9GryShpPnqFXtw4XlRuajzt9OvsqbUxg+ic9yuuqhIRzTSHZxD8R5j0GdTkC2Vp/LTtco+0lGrCD5pDxbLzauPE8ZmuGzlctlwHBV6BRuUelcXHjCnTyyINR8nopLfwrJkc1fkHr19uy64YLG05V7ZMPikBW3U9IuL+9cmJ45NcEGV8wOVR3UUeSoNwrizpKr+bcZM1+qs/P2VgQLPEgD4Td/J3KUmkoooei+AiiiisW1/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7" name="AutoShape 31" descr="data:image/jpeg;base64,/9j/4AAQSkZJRgABAQAAAQABAAD/2wCEAAkGBhQRERQUEhQUFRQSFxQWFxcXFx8VFhscIBUWFBwVHhYgJyclGRkkHBsXHy8kJyc1ODg4FR4xNTQqNSYsLCkBCQoKDQsNGQ4OGTMkHiQ0MDQvNTU0NC81NC4sNTQ1LzUyNTQ0LzY1LTQvNDQ0LTQyLzUsLDQ0NDQ0LDQsLCwvLP/AABEIAEAAgAMBIgACEQEDEQH/xAAbAAABBQEBAAAAAAAAAAAAAAAAAQMFBgcEAv/EADwQAAIBAgIHBgIIBQUBAAAAAAECAwAEBREGEhMhMTJhFCJBUXGBQpEHJENygqGx8CMzU2LBRFJkwtEW/8QAGwEAAgIDAQAAAAAAAAAAAAAABQYDBwABAgT/xAAtEQABAwMCBQIGAwEAAAAAAAABAAIEAwUREiEGIjFBUWGRI4GhscHRE3HwFP/aAAwDAQACEQMRAD8AqNFFFLKvDKKKKMqxZkBFLUtaaNSFBLMVt4T9rMdQH7q8XPoK8TaSWttutItvJ/XuF7g6pBw92+VF4Fnlzz8Jm3lL1xv8OFtq1O8D9pbDRuWRNo+UMI4yynZp7Z72PQUs2O2drut4+1yf1ZgVhB81iG9/VjVcxTG5rl9eeRpGHDWOYHQLwA9AK4qsG3cJRo+HSTqd9EgXDiaXL5WHQ30/auUN/Y3XN9SmPrJbN/2j993WmMTwGaABnXONuWRDrxN1Djdl61VKk8H0luLXPYyEK3Mh70beecZ3H9etR3HhCjWy+KdJ8HopbfxTKi8tXnb69fdP0VLRYpZXQ/iL2KU/EoL2xPVOaPPpmK8Yjo7NCocgPE3LLGdeI/jHD3yqvp1rlQXYrM+fZP8Ab71DnDkdg+D1UZRRlRQzCOAhFFFFYtopQKnLXRciEXNy6wW5yAcguzZ8AqL+pIrln0wit+7YQhWH+onAkm9Vj5Y/1o3b7JLuBzTby+eyWrjxHEhZaDqd4H5Keh0aZUEty6WsJ4PLuZvuR8zn5U1LpVb2+6yh1nG7tFwAzeqQ8F98z0qyfRHHDdy3Ml1qzXI1NTbfxDq5NrMNbrkDkN2a07pNsS9lFPZCG7M8AZ1jUQSLrgOisOdcjwIz3U0RLZCgyf4qzC9w79B0zsO4/wBhIs6+TJzdnaW+B+VmWI4rLcOZJpGkY/Exzy6DwUdBlXNl+/8APWt6vdH7YYvbIIIQjWtyxXZrqkiSPJiMt53nf1pJdCoYRiTmCIpIm1izRTqHYuGUbu6Ayht3+8UfZf6LGhop42GO3fCXjHJ3ysFz/eYoArccFwmC0w+wK28LvcyWiSNIgdjtN7HM+I8BVH+lnAIre9UQRhBJEHKqO6DrspIHgMhXuiXinIkGjpx13/paNEtGVRqK0z6I7mGZzaTWkD6qSS7R0DPxTJcmHDJuNT2Htbz4y9r2O2RLZJ96xr38xDkSuWW7M5eprmvd3Uar6Zp5DRnqOi0KOQDlYqP1/wDM6kcH0gntSTBIU1uK55o3RkO5h7VuUWiMSJfs9vDkzyPCdRTkuwQbt3d7wY5VF/R3glsuGWrzwxO9w5ALRqx7zMFGZHDIV46t9o1aLi+nkZAx16jP4XYokEYKoEeN2dz/AD07JKftIhrW5P8AdFzJ6rSX+jcsS7QassJ4SxHaR/Mb1P3gKvmiWjUIxbE43hiZFMLxqyKVUPrvuBG7jlWXy4vNZ3c5tnMQEso1V5CBI4AKcpGW7IigVaxxblVcIvI4AH0OoZ+SY4fEUuCAKh1t9fwUlFSsekFpdbrmPs8p+1gGcZPm0Hh6qfai/wBHJI02qFJoDwmiOunv4qehFKE+0S4DvjN289vdPtuv0OcA1rsO8FM4Zjk1uTsnyDcykayN0ZDuP610y2lld/8ACmPioL2zHqnNH7ZioeioYVykwXaqL8fZTXCzRJzfiN5vPdXLQzRyC1dziKqueo1tdK7bH4s8pkICnlPey4VOaQaUW4tbKGW6iuLhJ7RnkQ5qNSQM0pPwjV+dUHDMdmtydk/dPMjDXjYeRQ7iK6ZrOyu/DsUx8Rm9sT1HNF6jdTRGu8abXD5ji0+nTb7BIU/huVDBNEam/X2Wg3ml1ocWtpRcxGNba4QtrbgxkjIHqcj8qSHT62ltLyOS4jDq13HHrMBrqQxjI6EMF/DWQ41ozPa5GVP4bcsqd+JvRxu3+RqL1vnTXSskWsxrmPJG2CMdt0ruqvZsQtpwbSS0ubGxRrqKGS0e2eRZTqk7IZEDPjn4Gq/pt9JTLe69hKpAhWJ31QytkzPuzHgTxrNi1JXso2KgyqajjqBzsem64NZxGFoP0e6Ug4pJc3kyKXhZS7ZIpOcSqMhw3LXfgWkNumP3U7TRrC6yashbunMQ5b/Zvkay80udTVbRSqOe4HGpuntsFy2qRhbnbaa22riIe6jOtJJsQXzzXs6KAvkC2f503BpbYW9ph8RkjlMTWynVky2bCMgzHzCnPMf3ViGf7/zUtg+i9xdAtGgEY5pXOziHq54+2dDatki0WF1WoWt75x2GFKyq9xw0LZLTSmxTEZ5u1Q6stvbrnrbtZHlzHyK/Osk/+emvbid4FBi2sp2zHUhAMjEEyHdw35D5VJRWllaeHbZh4sClsp6LzS+5ApjFMemuMhI/cHLGo1Y16CMbhSy++Rra53/GS8kAZPTZNELhuXMw6sNDfqfkno8OsrXmPbZh5Zx2wPX4pPyHSmsS0gmnAV2AjXljQBI19EGQqNopUm3SVOdms7Pp2T7AssSCAabcu8nqiiiihqMIozoorFrCkMLx6a3zEbd1uaNhrRt0KHca6JbGxuxu+pTHyze1J+7zRe2YqHpc6IwrnJgu1UXEfZBrhZYk8H+RuD5GxTGNaNT2mRlTuNyyqQ8Tekg3fM1F1a8Kx6a3zEbdxuaNhrxsPEFDuNPzWNld7x9SmPlnJbN7c0f5irCt3F9GryShpPnqFXtw4XlRuajzt9OvsqbUxg+ic9yuuqhIRzTSHZxD8R5j0GdTkC2Vp/LTtco+0lGrCD5pDxbLzauPE8ZmuGzlctlwHBV6BRuUelcXHjCnTyyINR8nopLfwrJkc1fkHr19uy64YLG05V7ZMPikBW3U9IuL+9cmJ45NcEGV8wOVR3UUeSoNwrizpKr+bcZM1+qs/P2VgQLPEgD4Td/J3KUmkoooei+AiiiisW1/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9" name="AutoShape 33" descr="data:image/jpeg;base64,/9j/4AAQSkZJRgABAQAAAQABAAD/2wCEAAkGBhQRERQUEhQUFRQSFxQWFxcXFx8VFhscIBUWFBwVHhYgJyclGRkkHBsXHy8kJyc1ODg4FR4xNTQqNSYsLCkBCQoKDQsNGQ4OGTMkHiQ0MDQvNTU0NC81NC4sNTQ1LzUyNTQ0LzY1LTQvNDQ0LTQyLzUsLDQ0NDQ0LDQsLCwvLP/AABEIAEAAgAMBIgACEQEDEQH/xAAbAAABBQEBAAAAAAAAAAAAAAAAAQMFBgcEAv/EADwQAAIBAgIHBgIIBQUBAAAAAAECAwAEBREGEhMhMTJhFCJBUXGBQpEHJENygqGx8CMzU2LBRFJkwtEW/8QAGwEAAgIDAQAAAAAAAAAAAAAABQYDBwABAgT/xAAtEQABAwMCBQIGAwEAAAAAAAABAAIEAwUREiEGIjFBUWGRI4GhscHRE3HwFP/aAAwDAQACEQMRAD8AqNFFFLKvDKKKKMqxZkBFLUtaaNSFBLMVt4T9rMdQH7q8XPoK8TaSWttutItvJ/XuF7g6pBw92+VF4Fnlzz8Jm3lL1xv8OFtq1O8D9pbDRuWRNo+UMI4yynZp7Z72PQUs2O2drut4+1yf1ZgVhB81iG9/VjVcxTG5rl9eeRpGHDWOYHQLwA9AK4qsG3cJRo+HSTqd9EgXDiaXL5WHQ30/auUN/Y3XN9SmPrJbN/2j993WmMTwGaABnXONuWRDrxN1Djdl61VKk8H0luLXPYyEK3Mh70beecZ3H9etR3HhCjWy+KdJ8HopbfxTKi8tXnb69fdP0VLRYpZXQ/iL2KU/EoL2xPVOaPPpmK8Yjo7NCocgPE3LLGdeI/jHD3yqvp1rlQXYrM+fZP8Ab71DnDkdg+D1UZRRlRQzCOAhFFFFYtopQKnLXRciEXNy6wW5yAcguzZ8AqL+pIrln0wit+7YQhWH+onAkm9Vj5Y/1o3b7JLuBzTby+eyWrjxHEhZaDqd4H5Keh0aZUEty6WsJ4PLuZvuR8zn5U1LpVb2+6yh1nG7tFwAzeqQ8F98z0qyfRHHDdy3Ml1qzXI1NTbfxDq5NrMNbrkDkN2a07pNsS9lFPZCG7M8AZ1jUQSLrgOisOdcjwIz3U0RLZCgyf4qzC9w79B0zsO4/wBhIs6+TJzdnaW+B+VmWI4rLcOZJpGkY/Exzy6DwUdBlXNl+/8APWt6vdH7YYvbIIIQjWtyxXZrqkiSPJiMt53nf1pJdCoYRiTmCIpIm1izRTqHYuGUbu6Ayht3+8UfZf6LGhop42GO3fCXjHJ3ysFz/eYoArccFwmC0w+wK28LvcyWiSNIgdjtN7HM+I8BVH+lnAIre9UQRhBJEHKqO6DrspIHgMhXuiXinIkGjpx13/paNEtGVRqK0z6I7mGZzaTWkD6qSS7R0DPxTJcmHDJuNT2Htbz4y9r2O2RLZJ96xr38xDkSuWW7M5eprmvd3Uar6Zp5DRnqOi0KOQDlYqP1/wDM6kcH0gntSTBIU1uK55o3RkO5h7VuUWiMSJfs9vDkzyPCdRTkuwQbt3d7wY5VF/R3glsuGWrzwxO9w5ALRqx7zMFGZHDIV46t9o1aLi+nkZAx16jP4XYokEYKoEeN2dz/AD07JKftIhrW5P8AdFzJ6rSX+jcsS7QassJ4SxHaR/Mb1P3gKvmiWjUIxbE43hiZFMLxqyKVUPrvuBG7jlWXy4vNZ3c5tnMQEso1V5CBI4AKcpGW7IigVaxxblVcIvI4AH0OoZ+SY4fEUuCAKh1t9fwUlFSsekFpdbrmPs8p+1gGcZPm0Hh6qfai/wBHJI02qFJoDwmiOunv4qehFKE+0S4DvjN289vdPtuv0OcA1rsO8FM4Zjk1uTsnyDcykayN0ZDuP610y2lld/8ACmPioL2zHqnNH7ZioeioYVykwXaqL8fZTXCzRJzfiN5vPdXLQzRyC1dziKqueo1tdK7bH4s8pkICnlPey4VOaQaUW4tbKGW6iuLhJ7RnkQ5qNSQM0pPwjV+dUHDMdmtydk/dPMjDXjYeRQ7iK6ZrOyu/DsUx8Rm9sT1HNF6jdTRGu8abXD5ji0+nTb7BIU/huVDBNEam/X2Wg3ml1ocWtpRcxGNba4QtrbgxkjIHqcj8qSHT62ltLyOS4jDq13HHrMBrqQxjI6EMF/DWQ41ozPa5GVP4bcsqd+JvRxu3+RqL1vnTXSskWsxrmPJG2CMdt0ruqvZsQtpwbSS0ubGxRrqKGS0e2eRZTqk7IZEDPjn4Gq/pt9JTLe69hKpAhWJ31QytkzPuzHgTxrNi1JXso2KgyqajjqBzsem64NZxGFoP0e6Ug4pJc3kyKXhZS7ZIpOcSqMhw3LXfgWkNumP3U7TRrC6yashbunMQ5b/Zvkay80udTVbRSqOe4HGpuntsFy2qRhbnbaa22riIe6jOtJJsQXzzXs6KAvkC2f503BpbYW9ph8RkjlMTWynVky2bCMgzHzCnPMf3ViGf7/zUtg+i9xdAtGgEY5pXOziHq54+2dDatki0WF1WoWt75x2GFKyq9xw0LZLTSmxTEZ5u1Q6stvbrnrbtZHlzHyK/Osk/+emvbid4FBi2sp2zHUhAMjEEyHdw35D5VJRWllaeHbZh4sClsp6LzS+5ApjFMemuMhI/cHLGo1Y16CMbhSy++Rra53/GS8kAZPTZNELhuXMw6sNDfqfkno8OsrXmPbZh5Zx2wPX4pPyHSmsS0gmnAV2AjXljQBI19EGQqNopUm3SVOdms7Pp2T7AssSCAabcu8nqiiiihqMIozoorFrCkMLx6a3zEbd1uaNhrRt0KHca6JbGxuxu+pTHyze1J+7zRe2YqHpc6IwrnJgu1UXEfZBrhZYk8H+RuD5GxTGNaNT2mRlTuNyyqQ8Tekg3fM1F1a8Kx6a3zEbdxuaNhrxsPEFDuNPzWNld7x9SmPlnJbN7c0f5irCt3F9GryShpPnqFXtw4XlRuajzt9OvsqbUxg+ic9yuuqhIRzTSHZxD8R5j0GdTkC2Vp/LTtco+0lGrCD5pDxbLzauPE8ZmuGzlctlwHBV6BRuUelcXHjCnTyyINR8nopLfwrJkc1fkHr19uy64YLG05V7ZMPikBW3U9IuL+9cmJ45NcEGV8wOVR3UUeSoNwrizpKr+bcZM1+qs/P2VgQLPEgD4Td/J3KUmkoooei+AiiiisW1/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13" name="AutoShape 37" descr="data:image/jpeg;base64,/9j/4AAQSkZJRgABAQAAAQABAAD/2wCEAAkGBhQSERUUExQVFRUUGB0YGBgXFx0dGBwfHiIcHBobIB0cGyYgGxwjHiAcHy8gIycpLCwsHR4xNTItNSYrLCkBCQoKDgwOGg8PGikkHyQqLTApLCwtLSwsMCwpLCwsLCwqLCksLCwsLCksLCwvKSwsLiwtLCkpLCwsLCwsKSksKf/AABEIAKQApAMBIgACEQEDEQH/xAAcAAACAgMBAQAAAAAAAAAAAAAABgUHAQMEAgj/xABJEAACAQIEBAMEBQcKBAcBAAABAgMEEQAFEiEGEzFBIlFxBxQyYSNCUoGRFTNTcpKhsRgkNFRiY4KywdIlQ6LCFhc1RNHh8Aj/xAAZAQADAQEBAAAAAAAAAAAAAAAAAQIEAwX/xAAxEQACAQEFBAoCAgMAAAAAAAAAAQIRAxIhMfBBUWGRBBMicYGhscHR4TLxFFIjQmL/2gAMAwEAAhEDEQA/ALuJwXxg4zhCC+C+MYMAGdWC+OXMszip42lmkWONerMbD/7PyG+EWo43q64E5fGtPTD4q6q8KW7lEPX1O3pjpCzlPFZbwqPlfmUcCa5pEjQfWdgo/E2woT+1ylZilLHUVjja0ERK/exsAPnhXoshhqH5iR1GcTfp6hjHRr56b7ML9lDD5jDjS8LVbqFmqxTxjpDQxrGi/LmMCx+4Ljv1dnD8vjyz50FU4JOKc4kGqPLoadftVM4/eFtbEceIszv9JmGTQnupe5H4n/XEz/4BphVor03vERiZjJO8krCRWWwJdyLMpY209Vww03DdImyU1OtuyxIP4Lh9ZZxyXl8thiIf/ieuI8ObZMfU2/7sddJn2c/UGW1YH6GYgn08VsOiZTSuDaGBgCVNkQi46g7dR5YUeNeF4lMHu2WU8xklCyMI9JUbb3jKlb7+Mmy26G4w42kJOlFyX0LE2/8AmTPD/Tcsq4R3eK0yD53W1hibyHj2irLCCoQv9hvDJ+y1ifuvjmPAwj/otXV03kvM5sf7E2r9xGFzPOGnlLCro6ev07NNSERVa9wWjLWZu9g/3Ym7ZTyw1x+R4ll3wXxVOT1VXDf8nVRrY4/joqsFKqMeQLWb8dvXDhwzx9T1jmLxQVKfHTzDTICOtuzD03+WOc7GUcVitZoKjNfBfGMGOAzN8GrGMGAD0DgwDBgAwcYxk4wTgAML3F/GkdAigqZaiXaGBN3kPoLkLf61vS+PPGvF4oYlCLzamY6KeEdXbzNvqC+5+7vsoZRk0yTsA6z5rKAaipYaoqND0RB01kbKgtfqbKN9FlZJq9LLXl+kKpz1GXSTVCtmA99rT4ocviNqeAH60x3AG43a9+2rs40fBnNKyZgy1DrbRCotSxW6BY/rkdNT39BiQy/LafLqd2LWUXeaaRru57u7dSfIdugGI+i4hTNKapip5WhkGuO++tQSVSSxAIDAH03HUYuU5S/HJbdZeu8KEtnWeR0qJdJHLtojjhTU7EAsQFuBYKpJ9MLVXx5M1VTini10s3KAkZGGoyFg30hIWNk020EEk3G22I/hmlSD3WZYgF18iqjAJ5NULoJgLm2osUYjqrxt5nErmnBU0nNhjmEMRqo6qMjxEG5aVCu2wkAkU36sb9MCjCLowFfPFrqbMlnqZCYBUM8S6roUGhT4OilYnchutw1+xwxVWRmhqIHpQHqJ/eFdpDbnOQZk5hHkVKqewPljq41nyyUoldOoMTEiJZSGJYW3SM6jtcfefPHuTjWnkKMlLWzaDqRlpJLAkFbguF3sSL+RxV6Uoqi2Y4YcBEf7OwDDXim1RkzsVWUeKORo0LK3nokuL73A74XeEcirIq6pozIIH5Gppo7sZA0iASG5/PFebZzuNW99Iw6JxckbM35PrkLnU7CluWIFgx0sSTYAb72GPEHGuXCcyO5gmdRGTURyREqpLBbyKF2JPfBen2qRz8cgIijzyqiApqVue71ksUbVBZysMQUSOzBgXCyHTcm9iOpxyZHBRwqMyqamWE1UpkaJZDynkjZhqUKvMePqwDEgAi/bE/TcJBIpZKKcSO8DRQOzAqpkd5JJNa/EWZgdgPgUYSuKuDqguD+aigMVJQqG+lkIFhbSbIrN9Izm7aYxtti4OMm1Wm/frLkwLMzTh+lr0SRgGNtUU8TaZFB3DJIu4Hfy+WEzirh+ygZiDNCn5vMIRpqYPIyhR4lB+uu3cgXuJwGSEQ5ZRMA8US82dhcQp0DaehlkN9KnYWJOw3k+Gc6glEtPDLJMaVuXI8tyWJLX8ZFm3DDbYW8rY4xcoYrL238KjFjKOMZ6B44cxdZqea3u9enwPfosltgSO/8AEbiw1a4uDceYwkZ7w0KVJOXFzqCW5qKMC+i+5lg8iD4jGPmVscRPDeeHK3igll52WVP9Dqr35d+kTnsOtj29LhXKCtFehn6/fDkBZ2DBgxkGelwYAMGGBg44M8zmOkp5J5jZIlufM+QHmSbAY7jituK61K2vMEhtQ5avvFUfqtIBdIz52HbvuPLHSyheljltBkflgqHlWrdQcyrwRTI260lOOsrDtYH5aiQO7Yf8lpaaipQRKvLJ1vO7j6R2IvIz3sSx738gOmIjKMoqZKeerDCGtrAGQuuoQxjeKKxG3huWNviYmxsBhXzDPIaOCmy+r5NVFOQzyROfBqkZnYKq7BG+HSb+FrgY0yXWOi5LWzZvzJyGmm4ip80jkpJ4pIedrQJIVu+g2bSykjWhAJQ7jY2IN8RbcAzUdRTHLySu4leV9lFwZCbbsJR9QAAOisLeK+2g4AjV/wCbuJMvqQGK8wloZEH0U0Em57Betxt1AsJXMs1lqJTRUblTGAKmqIB5W3wL2adhv5L1O9hia3XSzeG2uWtbRng5nFROYIFkrK1wvMCka20jSrzuAEi8NhqIubDY42JwvUVPir6ltJ393piY4h8mkH0kn4qPliZyTIoaSPlwrYE3Zibu7d2djuzHzOJDHF2lPx57foCPyrh6npRangjiHmqgE+rWufUnEjfGLYwzgAkmwAubnb9+OTbeLGer48SxhhZgGB6hhcfgcc2X5vDOCYZopQpseW6sAfI2JtjrwUaAW6jgCnDGSm10cp310zaAf1o942HquOds7qaL+nIJoAf6XCnwfOWHcp+ulx8hhswY6dY3hLHW8BGmoK0wTTUDwmasqtfO1KyiADRGQSLGyhbjfq1t8K2W5jL7ksqKVKuWAJOuurSx38PiaJCNVtgSLHwqcO1bkclC7VFApaMnVPRj4X83h7JL309H6bHHJnXDkGaJHVQaJGYBFeVn0RLvzCIgQDKDsVa248XSx0xmtuW/2eu7EkkuD+KhUaqeV1argVefy1PLDEnYN0JHwmx6g2viG4myOOm5gkXVltW1qhP6vIx8M6fZQtbV9k2bzGOLNspp6RUpqCaWKWABnZJNMMQvdpqk2szFQQEa5I6ADcO+W5tS18LmJ0niN43Hbp4lIO+4PfzxzfYd+OT14cBizwDnEkEr5XVtqlgGqnk/TQ/VP6yjb0/VOHoYqbO8qljUxRkmsyq1RSOdzLSk2MZ+0UtoPnZftHFkcPZ2lZTRVEfwyqGt5Hoy+oNx92Fbx/3W31+/kESa4MAwYzDIrifO1o6SaobflIWA8z0Ufe1hivuGskZkpaSTxPUMcxrie4v9FG36z6dvJG88TXtM/nEtDQDpVVGuUf3cXiYH5E/wxJcGDmyVdX+nnMUZ/uoPo1t8i2tvvxrj2LOu/wDS934CFlOJsxgWoq6raJZTAsLqEjXc3lZwjPywLKCL62PYWxryLIqVlWWhRaXMol5hpprkXI+ArKA2jsJI7W8+2JfiDiimeqki97npZIAFfVFrpSDuC6spW29tRKX7HbGzh/l1VbJPMtPJLSKqrVQO3LYOrNbSSVBVDcnUwGvHSrUa0prDDJ+ojDU70VPFQ0zA1tWzu0gXwoWN559I2VVvZV7nSPPDVkuTR0sKwxA6V3JJuzMd2dj3ZjuTiE4MT3hpswe96k6IL/Vp0JEdr9NZvIfVfLDTjNaSf48+/wChhgwDBjiMMJPtSnlkgio6capqt7ab2vHGNcm/Sxsq77eK2HbFOcZ5hFVZjUrqYyU0aU9MqG1pZGGt2NwAoYqh7+Q2xo6PGs67tLzEzTwmstLm1HrpXpFnjanIY/nGVblrXJHi0nyB6E74unFBz6w1BUPPK705MzxuzERoHh8Q1sSwdHuHuAQBsCDi/cdOlLGL1gxRMYMGDGMozhQzSP8AJ1T70m1LUOBVL9WN2sFqAOwJsr+obscN2NNZRpLG8cihkkUqynoQbgjFwlR45bQEXjKnqEPudJRoYKsOzuiam1k3fVqIRC1wRI97WNgSAMRvCFNHllbHSl55p6jeSOFtUEK20rrv4iwsfFZevTpidyqN5aKpoJHkM1ITECknLd0tqp21jprSyk+YbEHw5QTUtEEramLL4h1EaxpUybDdn1Nve4uoLta9xfGyL7Di/wB8SRq44iMSxVyAl6Jtb26tC206/Oy2f1QYhuB5RSZhVUAP0MwFZSkdND/Go+QPT0OGjJa5qpH1QstOQFjMtxJKpBDMyEXVT2v4juSBtit6tzSx0c5PjyqsailbuYWNkJ8/oyn4nEWarFwetq8/UbLiXBgU4xjIMrPO8y05zV1B6Zfl5I+Tvdh95vhv4ap1o8ugWQ6VigUyE9AbapCfvJJOK9zYEtnzHq8tNAD5AkA/uPTD7m2RMrc6KWrdlYH3dZl5T3NtLBwQqedjsOx6Y2WiVFHu9F8sSPeWZs71dWr+GJTCkRYWVyyFm0k/HckDYnpjg4voUpqCWKmRYnrJViGgW8c5VHa36tzt5YicsoJWZhDOruJHWCUw64KUoQJaYL4SNhZZLC4BG19+/MknNXlsNS8Ttz5JbxIyKRFE1rhmbfU4OxxN2ksH4dyAb6SlWJEjQWSNQijyCgAD8MbcGDGUYYMGDCA485zRaanlnf4YkZz87AkD1J2+/FG5ZWQy08BUU4quZNUTzVIXQx3ZoShOqQElLE7Ajbvh89subBaaGls595kGsRgl+VHZpCAOvby74Wc3zZaj3qohkhpB7uIVjddRmBW9iSAitYooI1EaB1GPR6PGkK7/ANfPIlmqgyGF2WOLXzpMtqFlVtIKsFi5dgnhCknUGF9VySSb4tvhqv59HTy/pIUc+pUX/fhE4PipRmsZpxZjSy88Myl9WuK1yngIt0KeEjcYZ/Z34aLk96aaaD9iRtP/AEkY59IdVrbUEM2DBgGMRQYL4MZwAJ2e5egzOHmIrxV0L08qOLqWi+liJHS9tYxJwcK0VOdUVPBHIbhGCLruASNJO9++3ljm488MdLL3iradv2m5R/c5xozehqydVQ0M8IO1PFAwdn6RkSNIdBVrHXsAATjSquKxoIkeEc7M1LT8661DQK8iMCH28DMQQLAsDa/Xe2FDjegu2bQ2vz6OOqUf2oiyOfWypjuyPLJJQ0fvc0hEziarpyiSa47g08gKk6VB8LLfe/w7X25vlXLraeMM7iakq4S0jlnP5thudz1OLjSM3TVMfYBj4RzDnUNNL3eFCb+ekA/vvgxC+yCfXk9Nf6oZfwZhgxntY3ZtcWNCrXyAflf+zX0rEfLVF/GxxZeb57BSqGnkCBjpUG5Zj5KoBZj8gDisM7jKzZ/GOpjhqV/wDUT+IGG7i6Jy9NV03NaZFZUCQrMhWQKx1BnTRewswYdxvjTaRUnFPXZQj1wzxBSQhYA8qNNLIymaCSIO0js5ALqATva197Y354f+KZd81qh9+hD/AABxBVNbVZjUBeSIYaOVDNHNMq3caZEYiNHJABBC6wCbXOxxO8ZHRLQT9o6sIx+UyvF/mKYhxpLi09tc0AzYMGDGUYYMGODPs1FLTTTt0iRmt5kfCPUmw+/DSq6ICsc34mIzySoELTR0iimRgbRpI9yzO1jb667Am4A8sc00jCkZ/eTD71Ksj0vJaKJg8gJ0yyCyEqR4xYWFyL3ONHDvEQiy+opyn84qXPOll8MYMx0BvhJcWJboBa9jicq4HVKdUrRUU3OW8FKbugHiURtraRlXSfCSCO3Zceo1doqZedNcCDr4QkpDmt6QBf5m5luQZNfNS+ttRubDYgkEG4NsMHDH0dbmMPbmxzj0ljAP/UjYi+HKamXNSaQLoei1FhclmMxBLFvEW8Njq3FrbWxJyfR5yp7VNGR6tC4P+WQ4y2jq2uG3mUhnwYMGMgwwYMGABZ9of9DUdzU0wHyPOjxL51n0NKgeZiNTaVCqWdmPRVVQWY2B6DEPxmdctBAOslWrkf2YVaVj+IX8RiN44qI2zChiao92KrNKJdSKVNlRQOYCrFrsLY0QheUU+L1yEdWQ8QUkUsiXmharnMiiogkiBdgqlQzqFJJF7X3vjbxF/wCpZefspVk+mhB/qMLdbLJVUUbyVsjQT1KQqrU0LOxEtkIZGSwJXVfqBfEvxXVWr2c7Cly6ol9C7BV/HQcdLivc/Sm5AevYuP8AhEPzaQ/9bYMdvsrp+XlFIPOPV+0S3+uMY42zraS72NZEPxBSBM8h1bR5hSSUzHzZbm34FcdeSxVFTlEMcUhjniIhchym8LGJwWVWPQX2A7b4z7WKVhSJVRj6ShmScfNQbOPSxufTHrh6aM1VVB1gro1rIh9oSKEnGx230t/jOO1a2alu9vp+QjgzCgyanl0yr71UuR4C71EzkbC6liLgfatbDHnmXtW5dIgjaGR49UaPp1I6nVFfSSo8QU7HCU8WXxzuKyGM8tzDBRwQF0TVYAuyoFeeTa1ztcAb3OGLgPNIXaaOmpJoIEbd5HBQybAog1t9+k2BG++HNNJSVcN+XgIYeHM4FVSxTjbmICw+y3R1PkVa4+7EjivM84nGSTy64pJKWrYyx8vT4Jf+cp1EbNs4+Zb7o/8AlA0v9WqPxj/345/x5z7UFgOqLTxX/tgzYLBDBrCCV9bsTsqRkbn5cxo/WxxGfygqX+rVH4x/78ack4hhzDMffJrQwImlFmZRst133sdUjudr/msdIWE7N35rBCqnkSNXWRVj0kdBG7GnUskyskZCoAiWL3JXUykqyG9uh3xqzykmeppY8wFJCGc2njiVg5CMLF5fga5HhKW6ENtbGiOjgaomekpRVRArGsPJOiwGpzHMwAhIZmGm5B0222I2JSNU1axU8T0xSKXXHPUOSoJjW5i8a6WF7C+lxffw46ZZbtuevACV4Y4bho82nSHWdVJG7l21Es0r3Nz02UCw2wje0rjetjzXlxaVamJ5JSPU5WVF1Xve/wCHYY7/AMvrkVe6VDy1eumjClQq6BrdtADP8IHTf5dMSHCPENPmuazuqzxq1OhK80oWaNipJ5Ti40uvU9ji4pxk7WSvKmYuA8cDZs9Vl9PNIbyMlnNrXZSVa47bg4ncVJTe0mDKJKiikhlflVEjIUK2CSESKPE1yRq6/vx0fygqX+rVH4x/78Z5dGtJNuMcHkVVFp4MVb/KCpf6tUfjH/vwL7eYZDohpKhpX8ManRYudlBs17X8sR/Etv6heQ1Un85zaR+sdDFyV8ubLZ5LHzVBGP8AFhZzLMRJmdQ3vFKgVVp44quMtDJpuz2e4VW1m22o7G4w1UFM2XZezN9LMNUsrAMQ0rm7MdClggY2uBso+WKq4gr1lf3hKWSmll6tDNG9HU+YLGya/UHf4lOO1jG9J0yyQmWLk/DUfvKPLlkULodazwSqYdQ6HSNBue10Prhc41rbxZtMu5kaHL4vMld5AP8AE7D/AAnE3wragy+eqkVkAUtyyhjPhvYGMO0WpmNg8YUMCpt2EJS5Y0lXl1C+7Q6swrD/AHrksAfR2t6EYI/k28l7Yvfw5gWdk9DyaeKL9FGqfsgD/TBjrGDGFuuJRoq6VZEeNxdHUqw8wRYj8MVNlHNp0aCxaqyWUyRj601I/wAaj1Q39QmLfOEX2h5fJBJFmlOLyUnhmQf8yA/GPVdyPK5PbGiwljde31+8hM6eMad66mhEA59PNpZo1spkBs0ZaRj9FELXYqpfoB1OESpWWSGVnFkppFWlqY5BFQU/LK62VC2p2VtSA2cv0Ft8OPDVdFG3uym9FXK0lG4NgusEy09xujAkso/WHVcQnGGQshiplTnE35ca3jp6amTZmLG4EjDwtM12ALaQNr97J3Xc5a37HyxExwqaOHOcusyuscwujMoDggkJKBc2v1A7g2PXHzhxHw9NQ1DwTizLuCPhZezqfI/u6dsXFS5hWQwSV8awugQKpl5i8xLgLHTwrtDETsjPqd/CTYG2GfiLhqlzmmBvupYRzKLlWB0sL9HW4sR0Ntj3xdjavo8sfxb5MTVT5jt2xfPC/s8p3og8w0yQkiOUdU5dw58ipk5hI7/vxXS8Ez5fXxiqUaVYtE9/o5XXeJQT3L6Lq1iBfDzn3DFVSQ8uWpeeB9MMbEOAgawbVHFIpO2ptQWS+9wOuNPSbRTuqMqExR25JWR00UYq6makeYGUSLPqiYv47MkmoxsAQLMCNviOPFcJairJieapaOFeXIacxupdmuRIHiC30jfSytuCDbDJlMLRxgxUVHJHIvxUsijWp+TxgNf9c4gqbNHo6iokjhljiURq0MqlkAClrJKjOIiNZIU3Tf6t7jEnVtrPw/ZZVntLaqNYPfQgmESA8s3BF20k22DHuBtjq9jldy82hHaRXj/Fbj94GOT2mcQxVtc08JJRo0G4sQQCGU+h8tvI4ieFa7k1tNJe2iaMn01AH9xOPUUXKwutUwOe0a/bhQ6M0L/pYkf7xdD/AJcIGLi//oWg8VJMO/MjJ/ZZf+7FPwws7BUUszGyqouST0AA3PoMPosr1jF6wCWZ5OLr9jPs7MemvqFsxH0CMNwD/wAw+RI6DsCT3GPHs69jmgrU5gBceJIDuAeoaTsT/Z6eflho484rjVTSiokpJJFV4pyp5LgblBKlyo7FhuAb7jrk6R0jrP8AFZ+LKjGmLJerrp5iZKKRGMDtFLTzLpVmUi/jA1RtaxU2KkEG3fCxmFRTzTJHHDPS11Q+iWIKoBWxLySoQYaiIAfF1NwLg41cMVUyvJWQyvViypV0zcv3hdN9MiPHZJzpOxsNaWsbiwdc9z9KaATlGZ2ssMdrSO720xgEXBPfysb9MYaXJUWOtpYv8RSxc2KkAWOlokFVVaRZFVLmCKw28TAvp8kHnjHsyo2kWfMZltLXSalB6rEu0a/6/hhcqcrkqJlyzVqlmYVWaTL0HQrCp7ADSoHYBT3OLZihCqFUBVUAKANgBsAPIAYLR3IXVt9Pt+SQI2LgwLgxkGeTjBUEWO4OxHnj1jGACp80yhMtlaln1DK6x9UMoPipJ73Wx+qL7g//AA12aGqeqhmyysfl1LRMokUeGZCLCZB0P9tOxv2N8NGa5VFUwvDMgeOQWZT/APtiDvfscVdX0j5eUpa55Gow4NFXL+dpm+qjn7Ntt9iPlsu2MutX/Wse/etveTkTea0dfIktNJUxxRCG8tQsHLhjUA2RLtd2bq7XARQABdsQkHGNTHEkgjXmJEscFLDqWBQ5VEnlBsRzDpEcJ8Wm57khmGbCVBR5mEBltyahP6PUWsyMp3VZNgeW1we1xtiM4h4KMEtPJSQs8q6tUzMWZ5mssTzb7hCzzFiLDQFFr2xUHH8ZJe2nraA1R5vTVa1EEvLdYGSGbWByWdgPCuonoxA33BsOuImv4IqYtBoaogRMWjgqQZIlNio0t8agBjYHUB8rYS6GidZZKeDZUruXG72bmVBRV5rD6/KRJZyD1kZPLDtwbCoqZTT1Uk9OECSCaVmkFQGNzpcXS6eVlO1htiZR6vGL8AzF6akqItbTJXwSOQXem0SUrkdSyU4SQX7sAH6bm2PPC/EGViSf3tI45eZdTUK7AqFQXV5l1dQTZgCL4nYPaO4lQS0/0NTK0dNJHJcuFkWIllYDT8WoEE3GJHNvaDSwTPC6zO0ZIfRC0gFlR2Y6b+EB1ubbYbcng48n+wKM9qWZxVGZSPTuskeiMKybrso2FvI3xDZfwvVzm0NNO/kRG2n5eIgD9+PpiPiSl5TTJYokqQllT6zlAtvNfGpv5HGnL+No5agQiOVVdnSKZgOVK8d+Yqm5NxZrXA1aWt0xoj0yUYXYwy3iui5nvDFbm8UUVSkdHHGyuTr5s5YKQfCLIgNz1Zj0xNcPcHUGV6AgUSysI1llIMrsQfCpPS4B2UDHkZvXS1U4gEJhp5lgaNriU3RGaUMTpGnWDoI3AO97YS6nhtZMrhm5koaR1jrNcjNaXXy+dufA8U1r6bXQsPLGdXpK63RblxGSvEHGkr1csPvC0UNOWRmZFkDSW1R82/wwyJe2nckEE3K3WeHqGqZVp4oZCmj3sRtKF0I+8TU7N4kmVtaWPgIA1W1G/rLssqaiqbnRGV2iEM1jvLy2CTRueizICkqtcBjGjD4jiyKmSKijgmrZObUxhoY3RTzZtRFlEYPjdgFJHQNci2OkmrNKMVV61phmRuQ5XBSxflCqjSmlRWDyIDEJENrGSFfCJCeqC/i6HcYic6z+RXSqkjZqye6ZdRn4og2xnkHZyNz9keH7RGeIM9dZIpKuMy1TG9FlqHVpb6ssxHxOPwWxtvchh4O4OeF2rKxhNXTDxN9WJf0UfkB0JHX+PN0ir89cFw3vwQHXwPwp7jAdbcyombmVEp3Lue1/srcgfee+GLBgxjlJydWUelwYFwYkDycGA4DgAMaa2iSaNo5UV0cWZWFwR5Y3YMMCs8z4RqMvR1po/fsuf85RS7ug6kxE7nzt19Tvj3wvxG+n/h8vvcK/FR1D6KyG3VUdvjUdLP6asWTha4k9n9LWMJCGhqF+GeE6JQR0Nx8X340xtlJUnz+flYioRz1VJXBYoZTRVccvPVHjCSrIQwYmN9pQwZgSCb3vfEvDlMlHSVBjL1FS4klLEANJKVsoAGygWVQOwGFLNsjzKNdFRDBnFOvTUBHUr8wfP5i5+eI6j4rhibRHXVeXuP8A29fEZYx8gzeID/Hjp1bkuy6rn9+QqklV8KU+Wx0EsjPaOaJZZJXZkjAV2OkE2jRpgt7bXtiBrpy8s04q1pBUQ1cyO4X6SNnjijUByLakjDAjxWtbDnScSVriypl1ap/QVOgn1V1YfdfG2szZ5CpqMmmkZfhP83lA9CXBGKjOSfaxfevRgK8GZRLltdHdIpFeKVYS9nGmKmksFJ1G1iOnbE7knEQptFDpDVK1bIEYG5hd3k562HwiNuvmCMdMubKzmT8i1LSG93aGnDdLfEZLnbb0x0TcR11rrl6xD7VRVRoAPRAx/fiJOqpTzWYHnPctq4Zp5aKNZRVxhXUycto5VBRJgT1GmwYDfwqRjnreEIIY1kqat44/o2qVMirDNJGF8bahcFioLaSNVhffERmvGjKD7xmtHTjulGhmlPy1uSAf8GI6jZp3D0OXzVUnaszJzpHzVG2+fhA9MOMJJY4cft4cgGufix5VdqGJEjJ1SVlSOVB2GsA2eY2AF9l2G/bCtQV8k8zfk0NV1J8EuZVItFH5rEtrAW+qo9dXXDBT+zeSpYSZrVPVEG4gTwUyn0Fi3qbffh2paVI0CRoqIosqqAFHoB0xDtIQwjj6ffkhi/wlwNFRFpWZp6qT87USbux7gX+FfkPIYZcGDGaUnJ1YwwHBgxIHpcGAYMABjyMGDAADpjF8GDDGZxm2DBhCC2NFdQRzKUljSRfsuoYd+xGMYMFaALNX7Jssl3NKqHzjZk/ym2ON/ZHSptHPWxjySpYD+BwYMd1bWn9mKiNaeyyI9azMW9ao/wC3HRF7GsuveRJZj/ezO38CMGDDdvab2FET2VcHUdMbw0sKEfWCDV+0bn9+Jg4xgxwcnJ1bAyBgOMYMIYHGcGDABi2M2xjBgA9DBgwYAP/Z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ผลการค้นหารูปภาพสำหรับ Eckrohrkess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2992669"/>
              </p:ext>
            </p:extLst>
          </p:nvPr>
        </p:nvGraphicFramePr>
        <p:xfrm>
          <a:off x="270864" y="2643182"/>
          <a:ext cx="8937050" cy="28531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0106"/>
                <a:gridCol w="3960440"/>
                <a:gridCol w="2736304"/>
                <a:gridCol w="1800200"/>
              </a:tblGrid>
              <a:tr h="432000"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ผลิตภัณฑ์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ขนาดกำลังการผลิตไอน้ำ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กำลังการผลิต*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423943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เครื่องกำเนิดไอน้ำแบบท่อไฟ </a:t>
                      </a:r>
                      <a:b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GETABEC </a:t>
                      </a:r>
                      <a:r>
                        <a:rPr lang="en-US" sz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Kessel</a:t>
                      </a:r>
                      <a:r>
                        <a:rPr lang="en-US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lang="en-US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15 ตันต่อชั่วโมง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 ลูก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2359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เครื่องกำเนิดไอน้ำจากความร้อนทิ้ง</a:t>
                      </a:r>
                    </a:p>
                    <a:p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Heat Recovery Steam Boiler)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lang="en-US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6 ตันต่อชั่วโมง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 ลูก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3943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เครื่องทำน้ำมันร้อน </a:t>
                      </a:r>
                      <a:b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Thermal Oil Heater) 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0.5 – 1.0 </a:t>
                      </a: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ล้านกิโลแคลอรี่ต่อชั่วโมง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 ลูก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3943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เครื่องกำเนิดไอน้ำเชื้อเพลิงชีวมวล </a:t>
                      </a:r>
                      <a:b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(Biomass Boiler)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</a:t>
                      </a:r>
                      <a:r>
                        <a:rPr lang="en-US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30 ตันต่อชั่วโมง 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 ลูก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3943"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เครื่องกำเนิดไอน้ำแบบท่อน้ำ </a:t>
                      </a:r>
                      <a:b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Water Tube Boiler)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 </a:t>
                      </a:r>
                      <a:r>
                        <a:rPr lang="en-US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70 ตันต่อชั่วโมง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 ลูก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42533" y="5524961"/>
            <a:ext cx="89653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/>
            <a:r>
              <a:rPr lang="th-TH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  *ข้อมูล</a:t>
            </a:r>
            <a:r>
              <a:rPr lang="th-TH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จากการ</a:t>
            </a:r>
            <a:r>
              <a:rPr lang="th-TH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คำนวณ</a:t>
            </a:r>
            <a:r>
              <a:rPr lang="th-TH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ของผู้บริหาร</a:t>
            </a:r>
            <a:r>
              <a:rPr lang="th-TH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บริษัทฯ </a:t>
            </a:r>
            <a:r>
              <a:rPr lang="th-TH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อ้างอิง</a:t>
            </a:r>
            <a:r>
              <a:rPr lang="th-TH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ข้อจำกัด</a:t>
            </a:r>
            <a:r>
              <a:rPr lang="th-TH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ด้านพื้นที่ผลิตของโรงงานบางพลีและโรงงาน</a:t>
            </a:r>
            <a:r>
              <a:rPr lang="th-TH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ระยอง</a:t>
            </a:r>
            <a:r>
              <a:rPr lang="en-US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โดยกำลังการผลิตที่กล่าวอยู่บนสมมติฐานว่าบริษัทผลิตสินค้าประเภทนั้นๆ เพียงอย่างเดียว</a:t>
            </a:r>
            <a:endParaRPr lang="en-US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2298723"/>
              </p:ext>
            </p:extLst>
          </p:nvPr>
        </p:nvGraphicFramePr>
        <p:xfrm>
          <a:off x="2048934" y="1092192"/>
          <a:ext cx="7158979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372"/>
                <a:gridCol w="2755281"/>
                <a:gridCol w="23863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โรงงาน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baseline="0" dirty="0" smtClean="0">
                          <a:solidFill>
                            <a:schemeClr val="lt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ขนาดที่ดิน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พื้นที่ใช้สอย (ตรม.)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โรงงานบางพลี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4,278</a:t>
                      </a:r>
                      <a:r>
                        <a:rPr lang="en-US" sz="1200" dirty="0" smtClean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ตารางเมตร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809625" algn="l"/>
                        </a:tabLst>
                      </a:pPr>
                      <a:r>
                        <a:rPr lang="en-US" sz="1200" dirty="0" smtClean="0">
                          <a:latin typeface="Tahoma" pitchFamily="34" charset="0"/>
                          <a:cs typeface="Tahoma" pitchFamily="34" charset="0"/>
                        </a:rPr>
                        <a:t>NON-BOI	</a:t>
                      </a:r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2,400 ตารางเมตร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โรงงานระยอง</a:t>
                      </a:r>
                      <a:endParaRPr lang="en-US" sz="1200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40,800 ตารางเมตร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809625" algn="l"/>
                        </a:tabLst>
                      </a:pPr>
                      <a:r>
                        <a:rPr lang="en-US" sz="1200" dirty="0" smtClean="0">
                          <a:latin typeface="Tahoma" pitchFamily="34" charset="0"/>
                          <a:cs typeface="Tahoma" pitchFamily="34" charset="0"/>
                        </a:rPr>
                        <a:t>NON-BOI	</a:t>
                      </a:r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5,040 ตารางเมตร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  <a:defRPr/>
                      </a:pPr>
                      <a:r>
                        <a:rPr lang="en-US" sz="1200" dirty="0" smtClean="0">
                          <a:latin typeface="Tahoma" pitchFamily="34" charset="0"/>
                          <a:cs typeface="Tahoma" pitchFamily="34" charset="0"/>
                        </a:rPr>
                        <a:t>BOI	</a:t>
                      </a:r>
                      <a:r>
                        <a:rPr lang="th-TH" sz="1200" dirty="0" smtClean="0">
                          <a:latin typeface="Tahoma" pitchFamily="34" charset="0"/>
                          <a:cs typeface="Tahoma" pitchFamily="34" charset="0"/>
                        </a:rPr>
                        <a:t>4,416  ตารางเมตร</a:t>
                      </a: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Picture 15" descr="http://static.wixstatic.com/media/5fbcfc_67ddb1b35e3dca27ad0341dde90fd3cd.jpg_srz_p_322_214_75_22_0.50_1.20_0.00_jpg_sr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24745"/>
            <a:ext cx="1528614" cy="1152128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6017" y="201141"/>
            <a:ext cx="9398000" cy="563563"/>
          </a:xfrm>
        </p:spPr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tx1"/>
                </a:solidFill>
                <a:effectLst/>
              </a:rPr>
              <a:t>ขั้นตอนการผลิต</a:t>
            </a:r>
          </a:p>
        </p:txBody>
      </p:sp>
      <p:sp>
        <p:nvSpPr>
          <p:cNvPr id="50194" name="AutoShape 18" descr="data:image/jpeg;base64,/9j/4AAQSkZJRgABAQAAAQABAAD/2wCEAAkGBhQQEBIUDxISFRQWFBQYFRcTFxQVEBUSFBAWFhMTEhwXGyYeFxsvGRQSIDIsJDMtLyw4FR4yNTwqNScrLSkBCQoKDgwOGg8PGi0jHyU1LCw0LCkzLCkvLCwsLS8vLC8qNCwsLCwpLCwsNCwsKSwsLCwsLCksLCwsLCwsKSwvLP/AABEIAHQAyAMBIgACEQEDEQH/xAAcAAEAAgMBAQEAAAAAAAAAAAAABQcDBggEAQL/xABHEAABAwIDBAUFDQQLAQAAAAABAAIDBBESITEFBkFRBxMiYXEUMkJSoSMzNFNjcnOBgpGxsrNidJKTFyRDVGWjwcLR0tMW/8QAGgEBAAMBAQEAAAAAAAAAAAAAAAIDBQEEBv/EACgRAAIDAAICAQMDBQAAAAAAAAABAgMRBCESMUFRcZEiM7EFEzJhof/aAAwDAQACEQMRAD8AvFERAEREAREQBF+WSh18JBsbGxBseR5HML9IAiIgCIiAIiIAiIgCIiAIiIAiIgCIiAIiIAiIgCIoja+8TILtHbk9UaD5x4KUYObyJCdkYLZPCSqKlsbS57g1o4lantfep0l2w3Y31vTPh6o9qia7aL53YpHX5D0R4BeZalPFUO5dsxr+bKfUOl/006t3lnodoSvppC2+HE05xvGAZPHHx1Vo7n9JMFdhjfaKfTA49l5+Sdx8Dn46qmt7Phkv2fyBRAKlbTGz7kKORKr7fQ6sRUtud0tSU+GKuxSxaB+szB3/ABg9vjorf2btOKpjEkD2vYdHNNx4Hke4rMsqlW+zZquhav0nqREVRcEREAREQBERAEREAREQBERAEREAWKoqWxtLnuDQOJWVV90zVDo6Sncxxa4VAsRkfeZFOuPlJRK7ZuEHJEhtbep0l2w3Y31vTPh6o9qgFrOxd8mvsyos13B+jD871T7PBbMCtuuEYLInzltk7Hs2EX6Y0kgAEk6AZknuWy7I3TvZ1R9TB/vI/AJZbGtbI7VTO15FFJ72fDJfs/kCiF0RvPuFTV7AHsEcjRZkkYAe0DQHg5vcfqsqV3o3KqNnu92bijJ7MrLmN3IH1T3H2qiu+Nn+mei7izq79ogVJ7A3knoZMdM8t9ZpzjeOT28fxCjF7NmbJkqHWibfm45Mb4lXNJrGedScXqLw3P6SoK7Cx9oZ/Ucey8/JO4+Bz8dVuCqHdTdqOnmhPnydYztEadoeYOH4q3ll8ipVtZ8m1xL3bF78HwusvmMcwqe6bnf1qm+hd+qVrFBuLWz0wqIYw6IhxFntxkNJBs2975Fdjx04qTlmnJ8pqbgo7h0UvhKpToq3umjq46Z73PhluAHEnA8NJaWX0GViNM1M9N22LNp6dp1Jlf4Dsx+0vP2VF0NWeBNcmLqdhaQcOa+rm/cvbHktfTyE9nGGv5YJOw6/33+pdE11a2GJ8khsxjXOcf2Wi5XLaXW0vZKi9Wxb9YZXvDQS4gAak5AeKw0+0I5DaOSNx5Nc1x9hVAbb3iqtr1IYMRDnWigaew0cL8CbZknv0C+bc3GrNnMbNI0Btx24nXLHHS5Fi3xVq4y9SljKHzH24x1L5OiF+cY5haT0W74ProHxznFNCW3dxfG6+Fx77gg/VzVNyUz5qt0ceb3zua0E2Bc6UgC50UIcduTTeYWWcpRjGUVunTWMcwvoKob+ijaPxTP5rP8AlWr0e7Flo6FkVQ0NkD5CQHBws55IzHco2VxitUtJ1Wzm8lHDZURFQegKuum74FB+8D9GRWKq66bvgUH7wP0ZFdR+4jz8n9qRTCmNi7yyU9mntx+qeHzDw/BQ6LYMA6F3JrqSeLHSvxPt28dhM08i30R4ZHmVs65boNoSQSNkge5j26OabHw7x3FW5ud0uMmwxV+GOTQSjKFx/b9Q+zwWdfRLfJdmvxuTDFBrP4LIWKpp2SMc2VrXMIs5rgC0jjcHJYK7ascLQ57hn5oGZd83mtP2tvBJPceaz1Rx+ceP4KqqiVnrpfUuv5MKlj7f0NY29uJSCpvTPf1eeKMZsDuUbyb4defcV76embG0NjaGtGgGiyItiMfFYYE5eT3MPTs336L6Rn5wrHVcbN9+i+kZ+cKx1nc32jW/p3+Mim+m/wCFU30Lv1SoLZXSXU01IKWEQhoDgHEEyDESSfOtfM8FO9N5/rVN9C79UrdOjCmYdl0xLWk9vOwJ99dxXfJRpi2tOeEp3yUXhoPRTupLJVx1L2ObDFchzgQHvLS1oZfXUknTJQ3SDtTyraU5BGFrhEwk9mzOyT4YsRV6bybVFJSTzH0I3EfPtZg/iIXP+627Mm0pzFG5oIa57nPuQACBnbO5Ll2qfm3ZLrOiN9f9uMao972Z99qCCGoaKSWOSMwx5xuBAe1uB97aEluL7Ss3am2DVbuPlBu4wNa/nibI1kl/uJ+taLvL0Xz0NO6d8sT2tLQ4MD8QDja+Y0uQtg6JahtVSVlDKciC4c8ErcD7eDg0/aXbMcFJPcYq8o2Sg1nkiL6Fo2mvkLrYhA7BfmZGB1vqPtVybSEXVP8AKcHVWu/rLdXhGfavlZc91FNVbGrQT2ZGE4HWvHKzQkes0jUajxUjvT0nVFfD1JYyJhtjDC4l9jcAk6NvnZRtpdk1KL6O03xqrcJLtFwbAfQF7/IPJcWEY+owYsN8sWHhdc+y4/KndTi6zrnYMF8ePrThw2zvdW10QbryU0Us87Sx02EMa4WcI23OIjhcn2Dmqn8vMFYZWYS6OdzwHeaS2UkA2OilQslJJ6c5LbhByWE7fbP+Jf5ytno66/yBnlnW9bjkv12LrLYzhviztZV1/TbV/FUv8Mn/AKKy9xd4X19G2eZrGuLpBZlw2zXkDUkqq9S8e0l9i7jOHn+mTf3NgREXiNAKP25sGGtiMVSzE29xwc11iA5h4HMqQRdTztHGk1jKH3x6MZ6LFJDeaAZ4gPdGD5Ro4d4y52WlrqxaBvj0URVOKSkwwzalukMh7wPMPePuXuq5XxP8mZfwvmv8FJIvXtTZMtLIY6iNzHjg7iObTo4d4XkXvT30ZrTTxkxsfeeWns0kvjGWFx80fsH0fDRbzs3a0dQ28Tr82nJ7fEKrlkp6l0bg6Nxa4aEarqeEWtLYWWmpXSODY2lx5D8TyC13dTemKeRsdY8Qk/2luw48jwYe85K5KChjiYBEAAc76l3eTxVF3IVfSXZ6ePxXb23iIvY+67YrPl7TxmB6DT3cyp1EWVOcpvZG3XVGtZFHlq9lwzEGaGKQgWBexriByGILNT0zY2hsbWsaNGtAa0eAGQWRFHSeL2YqmlZI0tkY17Tq14Dmm2lwclipNlwwkmGKKMkWJYxrSRyOEZr1ImjF7Mc8DZGlsjWuadWuAc0jvByKwUuyYYnYooYmOta7GMabcrgaZBetE0YjBWUEczcM0bJG8ntDm/cV4qPdelhdiipoGuGhbG3EPA2yUoia/Q8U+8Cj3bvUxNzTU9zr7lHe519FSCIm0Gk/ZHf/ADlL/daf+VH/ANV66SjZC3BExjG5nCxoa25NybDJZkTWwkl6CIi4dCIiAIiICN27u9BWx9XUxhw4HR7TzYdQVTG+HRlPQ4pIrzQDPEB7owfKNHDvGXgr5RXV3Sr9ejz3ceFq79/U5TRXZvj0URVOKWjwwzalukLz3geYe8Zd3FU9tTZMtLIY6iN0bxwdxHNp0cO8LTrujZ6Me6idT79fU8i2zdDpGnoCGH3WD4txzaPknej4aeC1NFOUVJYyuE5QexZ0tu9vTT18eOmfe3nMOUjDye3/AF0Usuat0Kh0dfSljnNJniaS0kEtdI0OabaghdKrKvqVb6NvjXu2OsIiKg9IREQBERAEREAREQBERAEREAREQBERAEREAUbt3d6Ctj6upjDhwOj2nmw6gqSRdTa7RxpNYyht8OjKehxSRXmgGeID3Rg+UaOHeMvBaYurFX++PRRFU4paPDDNmS3SF57wPMPeMu7ivdVyvif5My/hfNf4Km3X+HUn7xD+q1dMrnHZeyZaXaVLHURuY8VEOTuI65ubTo4d4XRyjy3rWFnBTSkmERF4jQCIiAIiIAiIgCIiAIiIAiIgCIiAIiIAiIgCIiAIiIDx7Q2RFUYDNG1xje17CfOY9pBBadRmB4r2IiacwIiIdCIiAIiIAiIgCIiAIiIAiIgP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6" name="AutoShape 20" descr="data:image/jpeg;base64,/9j/4AAQSkZJRgABAQAAAQABAAD/2wCEAAkGBhQQEBIUDxISFRQWFBQYFRcTFxQVEBUSFBAWFhMTEhwXGyYeFxsvGRQSIDIsJDMtLyw4FR4yNTwqNScrLSkBCQoKDgwOGg8PGi0jHyU1LCw0LCkzLCkvLCwsLS8vLC8qNCwsLCwpLCwsNCwsKSwsLCwsLCksLCwsLCwsKSwvLP/AABEIAHQAyAMBIgACEQEDEQH/xAAcAAEAAgMBAQEAAAAAAAAAAAAABQcDBggEAQL/xABHEAABAwIDBAUFDQQLAQAAAAABAAIDBBESITEFBkFRBxMiYXEUMkJSoSMzNFNjcnOBgpGxsrNidJKTFyRDVGWjwcLR0tMW/8QAGgEBAAMBAQEAAAAAAAAAAAAAAAIDBQEEBv/EACgRAAIDAAICAQMDBQAAAAAAAAABAgMRBCESMUFRcZEiM7EFEzJhof/aAAwDAQACEQMRAD8AvFERAEREAREQBF+WSh18JBsbGxBseR5HML9IAiIgCIiAIiIAiIgCIiAIiIAiIgCIiAIiIAiIgCIoja+8TILtHbk9UaD5x4KUYObyJCdkYLZPCSqKlsbS57g1o4lantfep0l2w3Y31vTPh6o9qia7aL53YpHX5D0R4BeZalPFUO5dsxr+bKfUOl/006t3lnodoSvppC2+HE05xvGAZPHHx1Vo7n9JMFdhjfaKfTA49l5+Sdx8Dn46qmt7Phkv2fyBRAKlbTGz7kKORKr7fQ6sRUtud0tSU+GKuxSxaB+szB3/ABg9vjorf2btOKpjEkD2vYdHNNx4Hke4rMsqlW+zZquhav0nqREVRcEREAREQBERAEREAREQBERAEREAWKoqWxtLnuDQOJWVV90zVDo6Sncxxa4VAsRkfeZFOuPlJRK7ZuEHJEhtbep0l2w3Y31vTPh6o9qgFrOxd8mvsyos13B+jD871T7PBbMCtuuEYLInzltk7Hs2EX6Y0kgAEk6AZknuWy7I3TvZ1R9TB/vI/AJZbGtbI7VTO15FFJ72fDJfs/kCiF0RvPuFTV7AHsEcjRZkkYAe0DQHg5vcfqsqV3o3KqNnu92bijJ7MrLmN3IH1T3H2qiu+Nn+mei7izq79ogVJ7A3knoZMdM8t9ZpzjeOT28fxCjF7NmbJkqHWibfm45Mb4lXNJrGedScXqLw3P6SoK7Cx9oZ/Ucey8/JO4+Bz8dVuCqHdTdqOnmhPnydYztEadoeYOH4q3ll8ipVtZ8m1xL3bF78HwusvmMcwqe6bnf1qm+hd+qVrFBuLWz0wqIYw6IhxFntxkNJBs2975Fdjx04qTlmnJ8pqbgo7h0UvhKpToq3umjq46Z73PhluAHEnA8NJaWX0GViNM1M9N22LNp6dp1Jlf4Dsx+0vP2VF0NWeBNcmLqdhaQcOa+rm/cvbHktfTyE9nGGv5YJOw6/33+pdE11a2GJ8khsxjXOcf2Wi5XLaXW0vZKi9Wxb9YZXvDQS4gAak5AeKw0+0I5DaOSNx5Nc1x9hVAbb3iqtr1IYMRDnWigaew0cL8CbZknv0C+bc3GrNnMbNI0Btx24nXLHHS5Fi3xVq4y9SljKHzH24x1L5OiF+cY5haT0W74ProHxznFNCW3dxfG6+Fx77gg/VzVNyUz5qt0ceb3zua0E2Bc6UgC50UIcduTTeYWWcpRjGUVunTWMcwvoKob+ijaPxTP5rP8AlWr0e7Flo6FkVQ0NkD5CQHBws55IzHco2VxitUtJ1Wzm8lHDZURFQegKuum74FB+8D9GRWKq66bvgUH7wP0ZFdR+4jz8n9qRTCmNi7yyU9mntx+qeHzDw/BQ6LYMA6F3JrqSeLHSvxPt28dhM08i30R4ZHmVs65boNoSQSNkge5j26OabHw7x3FW5ud0uMmwxV+GOTQSjKFx/b9Q+zwWdfRLfJdmvxuTDFBrP4LIWKpp2SMc2VrXMIs5rgC0jjcHJYK7ascLQ57hn5oGZd83mtP2tvBJPceaz1Rx+ceP4KqqiVnrpfUuv5MKlj7f0NY29uJSCpvTPf1eeKMZsDuUbyb4defcV76embG0NjaGtGgGiyItiMfFYYE5eT3MPTs336L6Rn5wrHVcbN9+i+kZ+cKx1nc32jW/p3+Mim+m/wCFU30Lv1SoLZXSXU01IKWEQhoDgHEEyDESSfOtfM8FO9N5/rVN9C79UrdOjCmYdl0xLWk9vOwJ99dxXfJRpi2tOeEp3yUXhoPRTupLJVx1L2ObDFchzgQHvLS1oZfXUknTJQ3SDtTyraU5BGFrhEwk9mzOyT4YsRV6bybVFJSTzH0I3EfPtZg/iIXP+627Mm0pzFG5oIa57nPuQACBnbO5Ll2qfm3ZLrOiN9f9uMao972Z99qCCGoaKSWOSMwx5xuBAe1uB97aEluL7Ss3am2DVbuPlBu4wNa/nibI1kl/uJ+taLvL0Xz0NO6d8sT2tLQ4MD8QDja+Y0uQtg6JahtVSVlDKciC4c8ErcD7eDg0/aXbMcFJPcYq8o2Sg1nkiL6Fo2mvkLrYhA7BfmZGB1vqPtVybSEXVP8AKcHVWu/rLdXhGfavlZc91FNVbGrQT2ZGE4HWvHKzQkes0jUajxUjvT0nVFfD1JYyJhtjDC4l9jcAk6NvnZRtpdk1KL6O03xqrcJLtFwbAfQF7/IPJcWEY+owYsN8sWHhdc+y4/KndTi6zrnYMF8ePrThw2zvdW10QbryU0Us87Sx02EMa4WcI23OIjhcn2Dmqn8vMFYZWYS6OdzwHeaS2UkA2OilQslJJ6c5LbhByWE7fbP+Jf5ytno66/yBnlnW9bjkv12LrLYzhviztZV1/TbV/FUv8Mn/AKKy9xd4X19G2eZrGuLpBZlw2zXkDUkqq9S8e0l9i7jOHn+mTf3NgREXiNAKP25sGGtiMVSzE29xwc11iA5h4HMqQRdTztHGk1jKH3x6MZ6LFJDeaAZ4gPdGD5Ro4d4y52WlrqxaBvj0URVOKSkwwzalukMh7wPMPePuXuq5XxP8mZfwvmv8FJIvXtTZMtLIY6iNzHjg7iObTo4d4XkXvT30ZrTTxkxsfeeWns0kvjGWFx80fsH0fDRbzs3a0dQ28Tr82nJ7fEKrlkp6l0bg6Nxa4aEarqeEWtLYWWmpXSODY2lx5D8TyC13dTemKeRsdY8Qk/2luw48jwYe85K5KChjiYBEAAc76l3eTxVF3IVfSXZ6ePxXb23iIvY+67YrPl7TxmB6DT3cyp1EWVOcpvZG3XVGtZFHlq9lwzEGaGKQgWBexriByGILNT0zY2hsbWsaNGtAa0eAGQWRFHSeL2YqmlZI0tkY17Tq14Dmm2lwclipNlwwkmGKKMkWJYxrSRyOEZr1ImjF7Mc8DZGlsjWuadWuAc0jvByKwUuyYYnYooYmOta7GMabcrgaZBetE0YjBWUEczcM0bJG8ntDm/cV4qPdelhdiipoGuGhbG3EPA2yUoia/Q8U+8Cj3bvUxNzTU9zr7lHe519FSCIm0Gk/ZHf/ADlL/daf+VH/ANV66SjZC3BExjG5nCxoa25NybDJZkTWwkl6CIi4dCIiAIiICN27u9BWx9XUxhw4HR7TzYdQVTG+HRlPQ4pIrzQDPEB7owfKNHDvGXgr5RXV3Sr9ejz3ceFq79/U5TRXZvj0URVOKWjwwzalukLz3geYe8Zd3FU9tTZMtLIY6iN0bxwdxHNp0cO8LTrujZ6Me6idT79fU8i2zdDpGnoCGH3WD4txzaPknej4aeC1NFOUVJYyuE5QexZ0tu9vTT18eOmfe3nMOUjDye3/AF0Usuat0Kh0dfSljnNJniaS0kEtdI0OabaghdKrKvqVb6NvjXu2OsIiKg9IREQBERAEREAREQBERAEREAREQBERAEREAUbt3d6Ctj6upjDhwOj2nmw6gqSRdTa7RxpNYyht8OjKehxSRXmgGeID3Rg+UaOHeMvBaYurFX++PRRFU4paPDDNmS3SF57wPMPeMu7ivdVyvif5My/hfNf4Km3X+HUn7xD+q1dMrnHZeyZaXaVLHURuY8VEOTuI65ubTo4d4XRyjy3rWFnBTSkmERF4jQCIiAIiIAiIgCIiAIiIAiIgCIiAIiIAiIgCIiAIiIDx7Q2RFUYDNG1xje17CfOY9pBBadRmB4r2IiacwIiIdCIiAIiIAiIgCIiAIiIAiIgP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3" name="AutoShape 27" descr="data:image/jpeg;base64,/9j/4AAQSkZJRgABAQAAAQABAAD/2wCEAAkGBhQRERQUEhQUFRQSFxQWFxcXFx8VFhscIBUWFBwVHhYgJyclGRkkHBsXHy8kJyc1ODg4FR4xNTQqNSYsLCkBCQoKDQsNGQ4OGTMkHiQ0MDQvNTU0NC81NC4sNTQ1LzUyNTQ0LzY1LTQvNDQ0LTQyLzUsLDQ0NDQ0LDQsLCwvLP/AABEIAEAAgAMBIgACEQEDEQH/xAAbAAABBQEBAAAAAAAAAAAAAAAAAQMFBgcEAv/EADwQAAIBAgIHBgIIBQUBAAAAAAECAwAEBREGEhMhMTJhFCJBUXGBQpEHJENygqGx8CMzU2LBRFJkwtEW/8QAGwEAAgIDAQAAAAAAAAAAAAAABQYDBwABAgT/xAAtEQABAwMCBQIGAwEAAAAAAAABAAIEAwUREiEGIjFBUWGRI4GhscHRE3HwFP/aAAwDAQACEQMRAD8AqNFFFLKvDKKKKMqxZkBFLUtaaNSFBLMVt4T9rMdQH7q8XPoK8TaSWttutItvJ/XuF7g6pBw92+VF4Fnlzz8Jm3lL1xv8OFtq1O8D9pbDRuWRNo+UMI4yynZp7Z72PQUs2O2drut4+1yf1ZgVhB81iG9/VjVcxTG5rl9eeRpGHDWOYHQLwA9AK4qsG3cJRo+HSTqd9EgXDiaXL5WHQ30/auUN/Y3XN9SmPrJbN/2j993WmMTwGaABnXONuWRDrxN1Djdl61VKk8H0luLXPYyEK3Mh70beecZ3H9etR3HhCjWy+KdJ8HopbfxTKi8tXnb69fdP0VLRYpZXQ/iL2KU/EoL2xPVOaPPpmK8Yjo7NCocgPE3LLGdeI/jHD3yqvp1rlQXYrM+fZP8Ab71DnDkdg+D1UZRRlRQzCOAhFFFFYtopQKnLXRciEXNy6wW5yAcguzZ8AqL+pIrln0wit+7YQhWH+onAkm9Vj5Y/1o3b7JLuBzTby+eyWrjxHEhZaDqd4H5Keh0aZUEty6WsJ4PLuZvuR8zn5U1LpVb2+6yh1nG7tFwAzeqQ8F98z0qyfRHHDdy3Ml1qzXI1NTbfxDq5NrMNbrkDkN2a07pNsS9lFPZCG7M8AZ1jUQSLrgOisOdcjwIz3U0RLZCgyf4qzC9w79B0zsO4/wBhIs6+TJzdnaW+B+VmWI4rLcOZJpGkY/Exzy6DwUdBlXNl+/8APWt6vdH7YYvbIIIQjWtyxXZrqkiSPJiMt53nf1pJdCoYRiTmCIpIm1izRTqHYuGUbu6Ayht3+8UfZf6LGhop42GO3fCXjHJ3ysFz/eYoArccFwmC0w+wK28LvcyWiSNIgdjtN7HM+I8BVH+lnAIre9UQRhBJEHKqO6DrspIHgMhXuiXinIkGjpx13/paNEtGVRqK0z6I7mGZzaTWkD6qSS7R0DPxTJcmHDJuNT2Htbz4y9r2O2RLZJ96xr38xDkSuWW7M5eprmvd3Uar6Zp5DRnqOi0KOQDlYqP1/wDM6kcH0gntSTBIU1uK55o3RkO5h7VuUWiMSJfs9vDkzyPCdRTkuwQbt3d7wY5VF/R3glsuGWrzwxO9w5ALRqx7zMFGZHDIV46t9o1aLi+nkZAx16jP4XYokEYKoEeN2dz/AD07JKftIhrW5P8AdFzJ6rSX+jcsS7QassJ4SxHaR/Mb1P3gKvmiWjUIxbE43hiZFMLxqyKVUPrvuBG7jlWXy4vNZ3c5tnMQEso1V5CBI4AKcpGW7IigVaxxblVcIvI4AH0OoZ+SY4fEUuCAKh1t9fwUlFSsekFpdbrmPs8p+1gGcZPm0Hh6qfai/wBHJI02qFJoDwmiOunv4qehFKE+0S4DvjN289vdPtuv0OcA1rsO8FM4Zjk1uTsnyDcykayN0ZDuP610y2lld/8ACmPioL2zHqnNH7ZioeioYVykwXaqL8fZTXCzRJzfiN5vPdXLQzRyC1dziKqueo1tdK7bH4s8pkICnlPey4VOaQaUW4tbKGW6iuLhJ7RnkQ5qNSQM0pPwjV+dUHDMdmtydk/dPMjDXjYeRQ7iK6ZrOyu/DsUx8Rm9sT1HNF6jdTRGu8abXD5ji0+nTb7BIU/huVDBNEam/X2Wg3ml1ocWtpRcxGNba4QtrbgxkjIHqcj8qSHT62ltLyOS4jDq13HHrMBrqQxjI6EMF/DWQ41ozPa5GVP4bcsqd+JvRxu3+RqL1vnTXSskWsxrmPJG2CMdt0ruqvZsQtpwbSS0ubGxRrqKGS0e2eRZTqk7IZEDPjn4Gq/pt9JTLe69hKpAhWJ31QytkzPuzHgTxrNi1JXso2KgyqajjqBzsem64NZxGFoP0e6Ug4pJc3kyKXhZS7ZIpOcSqMhw3LXfgWkNumP3U7TRrC6yashbunMQ5b/Zvkay80udTVbRSqOe4HGpuntsFy2qRhbnbaa22riIe6jOtJJsQXzzXs6KAvkC2f503BpbYW9ph8RkjlMTWynVky2bCMgzHzCnPMf3ViGf7/zUtg+i9xdAtGgEY5pXOziHq54+2dDatki0WF1WoWt75x2GFKyq9xw0LZLTSmxTEZ5u1Q6stvbrnrbtZHlzHyK/Osk/+emvbid4FBi2sp2zHUhAMjEEyHdw35D5VJRWllaeHbZh4sClsp6LzS+5ApjFMemuMhI/cHLGo1Y16CMbhSy++Rra53/GS8kAZPTZNELhuXMw6sNDfqfkno8OsrXmPbZh5Zx2wPX4pPyHSmsS0gmnAV2AjXljQBI19EGQqNopUm3SVOdms7Pp2T7AssSCAabcu8nqiiiihqMIozoorFrCkMLx6a3zEbd1uaNhrRt0KHca6JbGxuxu+pTHyze1J+7zRe2YqHpc6IwrnJgu1UXEfZBrhZYk8H+RuD5GxTGNaNT2mRlTuNyyqQ8Tekg3fM1F1a8Kx6a3zEbdxuaNhrxsPEFDuNPzWNld7x9SmPlnJbN7c0f5irCt3F9GryShpPnqFXtw4XlRuajzt9OvsqbUxg+ic9yuuqhIRzTSHZxD8R5j0GdTkC2Vp/LTtco+0lGrCD5pDxbLzauPE8ZmuGzlctlwHBV6BRuUelcXHjCnTyyINR8nopLfwrJkc1fkHr19uy64YLG05V7ZMPikBW3U9IuL+9cmJ45NcEGV8wOVR3UUeSoNwrizpKr+bcZM1+qs/P2VgQLPEgD4Td/J3KUmkoooei+AiiiisW1/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5" name="AutoShape 29" descr="data:image/jpeg;base64,/9j/4AAQSkZJRgABAQAAAQABAAD/2wCEAAkGBhQRERQUEhQUFRQSFxQWFxcXFx8VFhscIBUWFBwVHhYgJyclGRkkHBsXHy8kJyc1ODg4FR4xNTQqNSYsLCkBCQoKDQsNGQ4OGTMkHiQ0MDQvNTU0NC81NC4sNTQ1LzUyNTQ0LzY1LTQvNDQ0LTQyLzUsLDQ0NDQ0LDQsLCwvLP/AABEIAEAAgAMBIgACEQEDEQH/xAAbAAABBQEBAAAAAAAAAAAAAAAAAQMFBgcEAv/EADwQAAIBAgIHBgIIBQUBAAAAAAECAwAEBREGEhMhMTJhFCJBUXGBQpEHJENygqGx8CMzU2LBRFJkwtEW/8QAGwEAAgIDAQAAAAAAAAAAAAAABQYDBwABAgT/xAAtEQABAwMCBQIGAwEAAAAAAAABAAIEAwUREiEGIjFBUWGRI4GhscHRE3HwFP/aAAwDAQACEQMRAD8AqNFFFLKvDKKKKMqxZkBFLUtaaNSFBLMVt4T9rMdQH7q8XPoK8TaSWttutItvJ/XuF7g6pBw92+VF4Fnlzz8Jm3lL1xv8OFtq1O8D9pbDRuWRNo+UMI4yynZp7Z72PQUs2O2drut4+1yf1ZgVhB81iG9/VjVcxTG5rl9eeRpGHDWOYHQLwA9AK4qsG3cJRo+HSTqd9EgXDiaXL5WHQ30/auUN/Y3XN9SmPrJbN/2j993WmMTwGaABnXONuWRDrxN1Djdl61VKk8H0luLXPYyEK3Mh70beecZ3H9etR3HhCjWy+KdJ8HopbfxTKi8tXnb69fdP0VLRYpZXQ/iL2KU/EoL2xPVOaPPpmK8Yjo7NCocgPE3LLGdeI/jHD3yqvp1rlQXYrM+fZP8Ab71DnDkdg+D1UZRRlRQzCOAhFFFFYtopQKnLXRciEXNy6wW5yAcguzZ8AqL+pIrln0wit+7YQhWH+onAkm9Vj5Y/1o3b7JLuBzTby+eyWrjxHEhZaDqd4H5Keh0aZUEty6WsJ4PLuZvuR8zn5U1LpVb2+6yh1nG7tFwAzeqQ8F98z0qyfRHHDdy3Ml1qzXI1NTbfxDq5NrMNbrkDkN2a07pNsS9lFPZCG7M8AZ1jUQSLrgOisOdcjwIz3U0RLZCgyf4qzC9w79B0zsO4/wBhIs6+TJzdnaW+B+VmWI4rLcOZJpGkY/Exzy6DwUdBlXNl+/8APWt6vdH7YYvbIIIQjWtyxXZrqkiSPJiMt53nf1pJdCoYRiTmCIpIm1izRTqHYuGUbu6Ayht3+8UfZf6LGhop42GO3fCXjHJ3ysFz/eYoArccFwmC0w+wK28LvcyWiSNIgdjtN7HM+I8BVH+lnAIre9UQRhBJEHKqO6DrspIHgMhXuiXinIkGjpx13/paNEtGVRqK0z6I7mGZzaTWkD6qSS7R0DPxTJcmHDJuNT2Htbz4y9r2O2RLZJ96xr38xDkSuWW7M5eprmvd3Uar6Zp5DRnqOi0KOQDlYqP1/wDM6kcH0gntSTBIU1uK55o3RkO5h7VuUWiMSJfs9vDkzyPCdRTkuwQbt3d7wY5VF/R3glsuGWrzwxO9w5ALRqx7zMFGZHDIV46t9o1aLi+nkZAx16jP4XYokEYKoEeN2dz/AD07JKftIhrW5P8AdFzJ6rSX+jcsS7QassJ4SxHaR/Mb1P3gKvmiWjUIxbE43hiZFMLxqyKVUPrvuBG7jlWXy4vNZ3c5tnMQEso1V5CBI4AKcpGW7IigVaxxblVcIvI4AH0OoZ+SY4fEUuCAKh1t9fwUlFSsekFpdbrmPs8p+1gGcZPm0Hh6qfai/wBHJI02qFJoDwmiOunv4qehFKE+0S4DvjN289vdPtuv0OcA1rsO8FM4Zjk1uTsnyDcykayN0ZDuP610y2lld/8ACmPioL2zHqnNH7ZioeioYVykwXaqL8fZTXCzRJzfiN5vPdXLQzRyC1dziKqueo1tdK7bH4s8pkICnlPey4VOaQaUW4tbKGW6iuLhJ7RnkQ5qNSQM0pPwjV+dUHDMdmtydk/dPMjDXjYeRQ7iK6ZrOyu/DsUx8Rm9sT1HNF6jdTRGu8abXD5ji0+nTb7BIU/huVDBNEam/X2Wg3ml1ocWtpRcxGNba4QtrbgxkjIHqcj8qSHT62ltLyOS4jDq13HHrMBrqQxjI6EMF/DWQ41ozPa5GVP4bcsqd+JvRxu3+RqL1vnTXSskWsxrmPJG2CMdt0ruqvZsQtpwbSS0ubGxRrqKGS0e2eRZTqk7IZEDPjn4Gq/pt9JTLe69hKpAhWJ31QytkzPuzHgTxrNi1JXso2KgyqajjqBzsem64NZxGFoP0e6Ug4pJc3kyKXhZS7ZIpOcSqMhw3LXfgWkNumP3U7TRrC6yashbunMQ5b/Zvkay80udTVbRSqOe4HGpuntsFy2qRhbnbaa22riIe6jOtJJsQXzzXs6KAvkC2f503BpbYW9ph8RkjlMTWynVky2bCMgzHzCnPMf3ViGf7/zUtg+i9xdAtGgEY5pXOziHq54+2dDatki0WF1WoWt75x2GFKyq9xw0LZLTSmxTEZ5u1Q6stvbrnrbtZHlzHyK/Osk/+emvbid4FBi2sp2zHUhAMjEEyHdw35D5VJRWllaeHbZh4sClsp6LzS+5ApjFMemuMhI/cHLGo1Y16CMbhSy++Rra53/GS8kAZPTZNELhuXMw6sNDfqfkno8OsrXmPbZh5Zx2wPX4pPyHSmsS0gmnAV2AjXljQBI19EGQqNopUm3SVOdms7Pp2T7AssSCAabcu8nqiiiihqMIozoorFrCkMLx6a3zEbd1uaNhrRt0KHca6JbGxuxu+pTHyze1J+7zRe2YqHpc6IwrnJgu1UXEfZBrhZYk8H+RuD5GxTGNaNT2mRlTuNyyqQ8Tekg3fM1F1a8Kx6a3zEbdxuaNhrxsPEFDuNPzWNld7x9SmPlnJbN7c0f5irCt3F9GryShpPnqFXtw4XlRuajzt9OvsqbUxg+ic9yuuqhIRzTSHZxD8R5j0GdTkC2Vp/LTtco+0lGrCD5pDxbLzauPE8ZmuGzlctlwHBV6BRuUelcXHjCnTyyINR8nopLfwrJkc1fkHr19uy64YLG05V7ZMPikBW3U9IuL+9cmJ45NcEGV8wOVR3UUeSoNwrizpKr+bcZM1+qs/P2VgQLPEgD4Td/J3KUmkoooei+AiiiisW1/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7" name="AutoShape 31" descr="data:image/jpeg;base64,/9j/4AAQSkZJRgABAQAAAQABAAD/2wCEAAkGBhQRERQUEhQUFRQSFxQWFxcXFx8VFhscIBUWFBwVHhYgJyclGRkkHBsXHy8kJyc1ODg4FR4xNTQqNSYsLCkBCQoKDQsNGQ4OGTMkHiQ0MDQvNTU0NC81NC4sNTQ1LzUyNTQ0LzY1LTQvNDQ0LTQyLzUsLDQ0NDQ0LDQsLCwvLP/AABEIAEAAgAMBIgACEQEDEQH/xAAbAAABBQEBAAAAAAAAAAAAAAAAAQMFBgcEAv/EADwQAAIBAgIHBgIIBQUBAAAAAAECAwAEBREGEhMhMTJhFCJBUXGBQpEHJENygqGx8CMzU2LBRFJkwtEW/8QAGwEAAgIDAQAAAAAAAAAAAAAABQYDBwABAgT/xAAtEQABAwMCBQIGAwEAAAAAAAABAAIEAwUREiEGIjFBUWGRI4GhscHRE3HwFP/aAAwDAQACEQMRAD8AqNFFFLKvDKKKKMqxZkBFLUtaaNSFBLMVt4T9rMdQH7q8XPoK8TaSWttutItvJ/XuF7g6pBw92+VF4Fnlzz8Jm3lL1xv8OFtq1O8D9pbDRuWRNo+UMI4yynZp7Z72PQUs2O2drut4+1yf1ZgVhB81iG9/VjVcxTG5rl9eeRpGHDWOYHQLwA9AK4qsG3cJRo+HSTqd9EgXDiaXL5WHQ30/auUN/Y3XN9SmPrJbN/2j993WmMTwGaABnXONuWRDrxN1Djdl61VKk8H0luLXPYyEK3Mh70beecZ3H9etR3HhCjWy+KdJ8HopbfxTKi8tXnb69fdP0VLRYpZXQ/iL2KU/EoL2xPVOaPPpmK8Yjo7NCocgPE3LLGdeI/jHD3yqvp1rlQXYrM+fZP8Ab71DnDkdg+D1UZRRlRQzCOAhFFFFYtopQKnLXRciEXNy6wW5yAcguzZ8AqL+pIrln0wit+7YQhWH+onAkm9Vj5Y/1o3b7JLuBzTby+eyWrjxHEhZaDqd4H5Keh0aZUEty6WsJ4PLuZvuR8zn5U1LpVb2+6yh1nG7tFwAzeqQ8F98z0qyfRHHDdy3Ml1qzXI1NTbfxDq5NrMNbrkDkN2a07pNsS9lFPZCG7M8AZ1jUQSLrgOisOdcjwIz3U0RLZCgyf4qzC9w79B0zsO4/wBhIs6+TJzdnaW+B+VmWI4rLcOZJpGkY/Exzy6DwUdBlXNl+/8APWt6vdH7YYvbIIIQjWtyxXZrqkiSPJiMt53nf1pJdCoYRiTmCIpIm1izRTqHYuGUbu6Ayht3+8UfZf6LGhop42GO3fCXjHJ3ysFz/eYoArccFwmC0w+wK28LvcyWiSNIgdjtN7HM+I8BVH+lnAIre9UQRhBJEHKqO6DrspIHgMhXuiXinIkGjpx13/paNEtGVRqK0z6I7mGZzaTWkD6qSS7R0DPxTJcmHDJuNT2Htbz4y9r2O2RLZJ96xr38xDkSuWW7M5eprmvd3Uar6Zp5DRnqOi0KOQDlYqP1/wDM6kcH0gntSTBIU1uK55o3RkO5h7VuUWiMSJfs9vDkzyPCdRTkuwQbt3d7wY5VF/R3glsuGWrzwxO9w5ALRqx7zMFGZHDIV46t9o1aLi+nkZAx16jP4XYokEYKoEeN2dz/AD07JKftIhrW5P8AdFzJ6rSX+jcsS7QassJ4SxHaR/Mb1P3gKvmiWjUIxbE43hiZFMLxqyKVUPrvuBG7jlWXy4vNZ3c5tnMQEso1V5CBI4AKcpGW7IigVaxxblVcIvI4AH0OoZ+SY4fEUuCAKh1t9fwUlFSsekFpdbrmPs8p+1gGcZPm0Hh6qfai/wBHJI02qFJoDwmiOunv4qehFKE+0S4DvjN289vdPtuv0OcA1rsO8FM4Zjk1uTsnyDcykayN0ZDuP610y2lld/8ACmPioL2zHqnNH7ZioeioYVykwXaqL8fZTXCzRJzfiN5vPdXLQzRyC1dziKqueo1tdK7bH4s8pkICnlPey4VOaQaUW4tbKGW6iuLhJ7RnkQ5qNSQM0pPwjV+dUHDMdmtydk/dPMjDXjYeRQ7iK6ZrOyu/DsUx8Rm9sT1HNF6jdTRGu8abXD5ji0+nTb7BIU/huVDBNEam/X2Wg3ml1ocWtpRcxGNba4QtrbgxkjIHqcj8qSHT62ltLyOS4jDq13HHrMBrqQxjI6EMF/DWQ41ozPa5GVP4bcsqd+JvRxu3+RqL1vnTXSskWsxrmPJG2CMdt0ruqvZsQtpwbSS0ubGxRrqKGS0e2eRZTqk7IZEDPjn4Gq/pt9JTLe69hKpAhWJ31QytkzPuzHgTxrNi1JXso2KgyqajjqBzsem64NZxGFoP0e6Ug4pJc3kyKXhZS7ZIpOcSqMhw3LXfgWkNumP3U7TRrC6yashbunMQ5b/Zvkay80udTVbRSqOe4HGpuntsFy2qRhbnbaa22riIe6jOtJJsQXzzXs6KAvkC2f503BpbYW9ph8RkjlMTWynVky2bCMgzHzCnPMf3ViGf7/zUtg+i9xdAtGgEY5pXOziHq54+2dDatki0WF1WoWt75x2GFKyq9xw0LZLTSmxTEZ5u1Q6stvbrnrbtZHlzHyK/Osk/+emvbid4FBi2sp2zHUhAMjEEyHdw35D5VJRWllaeHbZh4sClsp6LzS+5ApjFMemuMhI/cHLGo1Y16CMbhSy++Rra53/GS8kAZPTZNELhuXMw6sNDfqfkno8OsrXmPbZh5Zx2wPX4pPyHSmsS0gmnAV2AjXljQBI19EGQqNopUm3SVOdms7Pp2T7AssSCAabcu8nqiiiihqMIozoorFrCkMLx6a3zEbd1uaNhrRt0KHca6JbGxuxu+pTHyze1J+7zRe2YqHpc6IwrnJgu1UXEfZBrhZYk8H+RuD5GxTGNaNT2mRlTuNyyqQ8Tekg3fM1F1a8Kx6a3zEbdxuaNhrxsPEFDuNPzWNld7x9SmPlnJbN7c0f5irCt3F9GryShpPnqFXtw4XlRuajzt9OvsqbUxg+ic9yuuqhIRzTSHZxD8R5j0GdTkC2Vp/LTtco+0lGrCD5pDxbLzauPE8ZmuGzlctlwHBV6BRuUelcXHjCnTyyINR8nopLfwrJkc1fkHr19uy64YLG05V7ZMPikBW3U9IuL+9cmJ45NcEGV8wOVR3UUeSoNwrizpKr+bcZM1+qs/P2VgQLPEgD4Td/J3KUmkoooei+AiiiisW1/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9" name="AutoShape 33" descr="data:image/jpeg;base64,/9j/4AAQSkZJRgABAQAAAQABAAD/2wCEAAkGBhQRERQUEhQUFRQSFxQWFxcXFx8VFhscIBUWFBwVHhYgJyclGRkkHBsXHy8kJyc1ODg4FR4xNTQqNSYsLCkBCQoKDQsNGQ4OGTMkHiQ0MDQvNTU0NC81NC4sNTQ1LzUyNTQ0LzY1LTQvNDQ0LTQyLzUsLDQ0NDQ0LDQsLCwvLP/AABEIAEAAgAMBIgACEQEDEQH/xAAbAAABBQEBAAAAAAAAAAAAAAAAAQMFBgcEAv/EADwQAAIBAgIHBgIIBQUBAAAAAAECAwAEBREGEhMhMTJhFCJBUXGBQpEHJENygqGx8CMzU2LBRFJkwtEW/8QAGwEAAgIDAQAAAAAAAAAAAAAABQYDBwABAgT/xAAtEQABAwMCBQIGAwEAAAAAAAABAAIEAwUREiEGIjFBUWGRI4GhscHRE3HwFP/aAAwDAQACEQMRAD8AqNFFFLKvDKKKKMqxZkBFLUtaaNSFBLMVt4T9rMdQH7q8XPoK8TaSWttutItvJ/XuF7g6pBw92+VF4Fnlzz8Jm3lL1xv8OFtq1O8D9pbDRuWRNo+UMI4yynZp7Z72PQUs2O2drut4+1yf1ZgVhB81iG9/VjVcxTG5rl9eeRpGHDWOYHQLwA9AK4qsG3cJRo+HSTqd9EgXDiaXL5WHQ30/auUN/Y3XN9SmPrJbN/2j993WmMTwGaABnXONuWRDrxN1Djdl61VKk8H0luLXPYyEK3Mh70beecZ3H9etR3HhCjWy+KdJ8HopbfxTKi8tXnb69fdP0VLRYpZXQ/iL2KU/EoL2xPVOaPPpmK8Yjo7NCocgPE3LLGdeI/jHD3yqvp1rlQXYrM+fZP8Ab71DnDkdg+D1UZRRlRQzCOAhFFFFYtopQKnLXRciEXNy6wW5yAcguzZ8AqL+pIrln0wit+7YQhWH+onAkm9Vj5Y/1o3b7JLuBzTby+eyWrjxHEhZaDqd4H5Keh0aZUEty6WsJ4PLuZvuR8zn5U1LpVb2+6yh1nG7tFwAzeqQ8F98z0qyfRHHDdy3Ml1qzXI1NTbfxDq5NrMNbrkDkN2a07pNsS9lFPZCG7M8AZ1jUQSLrgOisOdcjwIz3U0RLZCgyf4qzC9w79B0zsO4/wBhIs6+TJzdnaW+B+VmWI4rLcOZJpGkY/Exzy6DwUdBlXNl+/8APWt6vdH7YYvbIIIQjWtyxXZrqkiSPJiMt53nf1pJdCoYRiTmCIpIm1izRTqHYuGUbu6Ayht3+8UfZf6LGhop42GO3fCXjHJ3ysFz/eYoArccFwmC0w+wK28LvcyWiSNIgdjtN7HM+I8BVH+lnAIre9UQRhBJEHKqO6DrspIHgMhXuiXinIkGjpx13/paNEtGVRqK0z6I7mGZzaTWkD6qSS7R0DPxTJcmHDJuNT2Htbz4y9r2O2RLZJ96xr38xDkSuWW7M5eprmvd3Uar6Zp5DRnqOi0KOQDlYqP1/wDM6kcH0gntSTBIU1uK55o3RkO5h7VuUWiMSJfs9vDkzyPCdRTkuwQbt3d7wY5VF/R3glsuGWrzwxO9w5ALRqx7zMFGZHDIV46t9o1aLi+nkZAx16jP4XYokEYKoEeN2dz/AD07JKftIhrW5P8AdFzJ6rSX+jcsS7QassJ4SxHaR/Mb1P3gKvmiWjUIxbE43hiZFMLxqyKVUPrvuBG7jlWXy4vNZ3c5tnMQEso1V5CBI4AKcpGW7IigVaxxblVcIvI4AH0OoZ+SY4fEUuCAKh1t9fwUlFSsekFpdbrmPs8p+1gGcZPm0Hh6qfai/wBHJI02qFJoDwmiOunv4qehFKE+0S4DvjN289vdPtuv0OcA1rsO8FM4Zjk1uTsnyDcykayN0ZDuP610y2lld/8ACmPioL2zHqnNH7ZioeioYVykwXaqL8fZTXCzRJzfiN5vPdXLQzRyC1dziKqueo1tdK7bH4s8pkICnlPey4VOaQaUW4tbKGW6iuLhJ7RnkQ5qNSQM0pPwjV+dUHDMdmtydk/dPMjDXjYeRQ7iK6ZrOyu/DsUx8Rm9sT1HNF6jdTRGu8abXD5ji0+nTb7BIU/huVDBNEam/X2Wg3ml1ocWtpRcxGNba4QtrbgxkjIHqcj8qSHT62ltLyOS4jDq13HHrMBrqQxjI6EMF/DWQ41ozPa5GVP4bcsqd+JvRxu3+RqL1vnTXSskWsxrmPJG2CMdt0ruqvZsQtpwbSS0ubGxRrqKGS0e2eRZTqk7IZEDPjn4Gq/pt9JTLe69hKpAhWJ31QytkzPuzHgTxrNi1JXso2KgyqajjqBzsem64NZxGFoP0e6Ug4pJc3kyKXhZS7ZIpOcSqMhw3LXfgWkNumP3U7TRrC6yashbunMQ5b/Zvkay80udTVbRSqOe4HGpuntsFy2qRhbnbaa22riIe6jOtJJsQXzzXs6KAvkC2f503BpbYW9ph8RkjlMTWynVky2bCMgzHzCnPMf3ViGf7/zUtg+i9xdAtGgEY5pXOziHq54+2dDatki0WF1WoWt75x2GFKyq9xw0LZLTSmxTEZ5u1Q6stvbrnrbtZHlzHyK/Osk/+emvbid4FBi2sp2zHUhAMjEEyHdw35D5VJRWllaeHbZh4sClsp6LzS+5ApjFMemuMhI/cHLGo1Y16CMbhSy++Rra53/GS8kAZPTZNELhuXMw6sNDfqfkno8OsrXmPbZh5Zx2wPX4pPyHSmsS0gmnAV2AjXljQBI19EGQqNopUm3SVOdms7Pp2T7AssSCAabcu8nqiiiihqMIozoorFrCkMLx6a3zEbd1uaNhrRt0KHca6JbGxuxu+pTHyze1J+7zRe2YqHpc6IwrnJgu1UXEfZBrhZYk8H+RuD5GxTGNaNT2mRlTuNyyqQ8Tekg3fM1F1a8Kx6a3zEbdxuaNhrxsPEFDuNPzWNld7x9SmPlnJbN7c0f5irCt3F9GryShpPnqFXtw4XlRuajzt9OvsqbUxg+ic9yuuqhIRzTSHZxD8R5j0GdTkC2Vp/LTtco+0lGrCD5pDxbLzauPE8ZmuGzlctlwHBV6BRuUelcXHjCnTyyINR8nopLfwrJkc1fkHr19uy64YLG05V7ZMPikBW3U9IuL+9cmJ45NcEGV8wOVR3UUeSoNwrizpKr+bcZM1+qs/P2VgQLPEgD4Td/J3KUmkoooei+AiiiisW1//9k=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13" name="AutoShape 37" descr="data:image/jpeg;base64,/9j/4AAQSkZJRgABAQAAAQABAAD/2wCEAAkGBhQSERUUExQVFRUUGB0YGBgXFx0dGBwfHiIcHBobIB0cGyYgGxwjHiAcHy8gIycpLCwsHR4xNTItNSYrLCkBCQoKDgwOGg8PGikkHyQqLTApLCwtLSwsMCwpLCwsLCwqLCksLCwsLCksLCwvKSwsLiwtLCkpLCwsLCwsKSksKf/AABEIAKQApAMBIgACEQEDEQH/xAAcAAACAgMBAQAAAAAAAAAAAAAABgUHAQMEAgj/xABJEAACAQIEBAMEBQcKBAcBAAABAgMEEQAFEiEGEzFBIlFxBxQyYSNCUoGRFTNTcpKhsRgkNFRiY4KywdIlQ6LCFhc1RNHh8Aj/xAAZAQADAQEBAAAAAAAAAAAAAAAAAQIEAwX/xAAxEQACAQEFBAoCAgMAAAAAAAAAAQIRAxIhMfBBUWGRBBMicYGhscHR4TLxFFIjQmL/2gAMAwEAAhEDEQA/ALuJwXxg4zhCC+C+MYMAGdWC+OXMszip42lmkWONerMbD/7PyG+EWo43q64E5fGtPTD4q6q8KW7lEPX1O3pjpCzlPFZbwqPlfmUcCa5pEjQfWdgo/E2woT+1ylZilLHUVjja0ERK/exsAPnhXoshhqH5iR1GcTfp6hjHRr56b7ML9lDD5jDjS8LVbqFmqxTxjpDQxrGi/LmMCx+4Ljv1dnD8vjyz50FU4JOKc4kGqPLoadftVM4/eFtbEceIszv9JmGTQnupe5H4n/XEz/4BphVor03vERiZjJO8krCRWWwJdyLMpY209Vww03DdImyU1OtuyxIP4Lh9ZZxyXl8thiIf/ieuI8ObZMfU2/7sddJn2c/UGW1YH6GYgn08VsOiZTSuDaGBgCVNkQi46g7dR5YUeNeF4lMHu2WU8xklCyMI9JUbb3jKlb7+Mmy26G4w42kJOlFyX0LE2/8AmTPD/Tcsq4R3eK0yD53W1hibyHj2irLCCoQv9hvDJ+y1ifuvjmPAwj/otXV03kvM5sf7E2r9xGFzPOGnlLCro6ev07NNSERVa9wWjLWZu9g/3Ym7ZTyw1x+R4ll3wXxVOT1VXDf8nVRrY4/joqsFKqMeQLWb8dvXDhwzx9T1jmLxQVKfHTzDTICOtuzD03+WOc7GUcVitZoKjNfBfGMGOAzN8GrGMGAD0DgwDBgAwcYxk4wTgAML3F/GkdAigqZaiXaGBN3kPoLkLf61vS+PPGvF4oYlCLzamY6KeEdXbzNvqC+5+7vsoZRk0yTsA6z5rKAaipYaoqND0RB01kbKgtfqbKN9FlZJq9LLXl+kKpz1GXSTVCtmA99rT4ocviNqeAH60x3AG43a9+2rs40fBnNKyZgy1DrbRCotSxW6BY/rkdNT39BiQy/LafLqd2LWUXeaaRru57u7dSfIdugGI+i4hTNKapip5WhkGuO++tQSVSSxAIDAH03HUYuU5S/HJbdZeu8KEtnWeR0qJdJHLtojjhTU7EAsQFuBYKpJ9MLVXx5M1VTini10s3KAkZGGoyFg30hIWNk020EEk3G22I/hmlSD3WZYgF18iqjAJ5NULoJgLm2osUYjqrxt5nErmnBU0nNhjmEMRqo6qMjxEG5aVCu2wkAkU36sb9MCjCLowFfPFrqbMlnqZCYBUM8S6roUGhT4OilYnchutw1+xwxVWRmhqIHpQHqJ/eFdpDbnOQZk5hHkVKqewPljq41nyyUoldOoMTEiJZSGJYW3SM6jtcfefPHuTjWnkKMlLWzaDqRlpJLAkFbguF3sSL+RxV6Uoqi2Y4YcBEf7OwDDXim1RkzsVWUeKORo0LK3nokuL73A74XeEcirIq6pozIIH5Gppo7sZA0iASG5/PFebZzuNW99Iw6JxckbM35PrkLnU7CluWIFgx0sSTYAb72GPEHGuXCcyO5gmdRGTURyREqpLBbyKF2JPfBen2qRz8cgIijzyqiApqVue71ksUbVBZysMQUSOzBgXCyHTcm9iOpxyZHBRwqMyqamWE1UpkaJZDynkjZhqUKvMePqwDEgAi/bE/TcJBIpZKKcSO8DRQOzAqpkd5JJNa/EWZgdgPgUYSuKuDqguD+aigMVJQqG+lkIFhbSbIrN9Izm7aYxtti4OMm1Wm/frLkwLMzTh+lr0SRgGNtUU8TaZFB3DJIu4Hfy+WEzirh+ygZiDNCn5vMIRpqYPIyhR4lB+uu3cgXuJwGSEQ5ZRMA8US82dhcQp0DaehlkN9KnYWJOw3k+Gc6glEtPDLJMaVuXI8tyWJLX8ZFm3DDbYW8rY4xcoYrL238KjFjKOMZ6B44cxdZqea3u9enwPfosltgSO/8AEbiw1a4uDceYwkZ7w0KVJOXFzqCW5qKMC+i+5lg8iD4jGPmVscRPDeeHK3igll52WVP9Dqr35d+kTnsOtj29LhXKCtFehn6/fDkBZ2DBgxkGelwYAMGGBg44M8zmOkp5J5jZIlufM+QHmSbAY7jituK61K2vMEhtQ5avvFUfqtIBdIz52HbvuPLHSyheljltBkflgqHlWrdQcyrwRTI260lOOsrDtYH5aiQO7Yf8lpaaipQRKvLJ1vO7j6R2IvIz3sSx738gOmIjKMoqZKeerDCGtrAGQuuoQxjeKKxG3huWNviYmxsBhXzDPIaOCmy+r5NVFOQzyROfBqkZnYKq7BG+HSb+FrgY0yXWOi5LWzZvzJyGmm4ip80jkpJ4pIedrQJIVu+g2bSykjWhAJQ7jY2IN8RbcAzUdRTHLySu4leV9lFwZCbbsJR9QAAOisLeK+2g4AjV/wCbuJMvqQGK8wloZEH0U0Em57Betxt1AsJXMs1lqJTRUblTGAKmqIB5W3wL2adhv5L1O9hia3XSzeG2uWtbRng5nFROYIFkrK1wvMCka20jSrzuAEi8NhqIubDY42JwvUVPir6ltJ393piY4h8mkH0kn4qPliZyTIoaSPlwrYE3Zibu7d2djuzHzOJDHF2lPx57foCPyrh6npRangjiHmqgE+rWufUnEjfGLYwzgAkmwAubnb9+OTbeLGer48SxhhZgGB6hhcfgcc2X5vDOCYZopQpseW6sAfI2JtjrwUaAW6jgCnDGSm10cp310zaAf1o942HquOds7qaL+nIJoAf6XCnwfOWHcp+ulx8hhswY6dY3hLHW8BGmoK0wTTUDwmasqtfO1KyiADRGQSLGyhbjfq1t8K2W5jL7ksqKVKuWAJOuurSx38PiaJCNVtgSLHwqcO1bkclC7VFApaMnVPRj4X83h7JL309H6bHHJnXDkGaJHVQaJGYBFeVn0RLvzCIgQDKDsVa248XSx0xmtuW/2eu7EkkuD+KhUaqeV1argVefy1PLDEnYN0JHwmx6g2viG4myOOm5gkXVltW1qhP6vIx8M6fZQtbV9k2bzGOLNspp6RUpqCaWKWABnZJNMMQvdpqk2szFQQEa5I6ADcO+W5tS18LmJ0niN43Hbp4lIO+4PfzxzfYd+OT14cBizwDnEkEr5XVtqlgGqnk/TQ/VP6yjb0/VOHoYqbO8qljUxRkmsyq1RSOdzLSk2MZ+0UtoPnZftHFkcPZ2lZTRVEfwyqGt5Hoy+oNx92Fbx/3W31+/kESa4MAwYzDIrifO1o6SaobflIWA8z0Ufe1hivuGskZkpaSTxPUMcxrie4v9FG36z6dvJG88TXtM/nEtDQDpVVGuUf3cXiYH5E/wxJcGDmyVdX+nnMUZ/uoPo1t8i2tvvxrj2LOu/wDS934CFlOJsxgWoq6raJZTAsLqEjXc3lZwjPywLKCL62PYWxryLIqVlWWhRaXMol5hpprkXI+ArKA2jsJI7W8+2JfiDiimeqki97npZIAFfVFrpSDuC6spW29tRKX7HbGzh/l1VbJPMtPJLSKqrVQO3LYOrNbSSVBVDcnUwGvHSrUa0prDDJ+ojDU70VPFQ0zA1tWzu0gXwoWN559I2VVvZV7nSPPDVkuTR0sKwxA6V3JJuzMd2dj3ZjuTiE4MT3hpswe96k6IL/Vp0JEdr9NZvIfVfLDTjNaSf48+/wChhgwDBjiMMJPtSnlkgio6capqt7ab2vHGNcm/Sxsq77eK2HbFOcZ5hFVZjUrqYyU0aU9MqG1pZGGt2NwAoYqh7+Q2xo6PGs67tLzEzTwmstLm1HrpXpFnjanIY/nGVblrXJHi0nyB6E74unFBz6w1BUPPK705MzxuzERoHh8Q1sSwdHuHuAQBsCDi/cdOlLGL1gxRMYMGDGMozhQzSP8AJ1T70m1LUOBVL9WN2sFqAOwJsr+obscN2NNZRpLG8cihkkUqynoQbgjFwlR45bQEXjKnqEPudJRoYKsOzuiam1k3fVqIRC1wRI97WNgSAMRvCFNHllbHSl55p6jeSOFtUEK20rrv4iwsfFZevTpidyqN5aKpoJHkM1ITECknLd0tqp21jprSyk+YbEHw5QTUtEEramLL4h1EaxpUybDdn1Nve4uoLta9xfGyL7Di/wB8SRq44iMSxVyAl6Jtb26tC206/Oy2f1QYhuB5RSZhVUAP0MwFZSkdND/Go+QPT0OGjJa5qpH1QstOQFjMtxJKpBDMyEXVT2v4juSBtit6tzSx0c5PjyqsailbuYWNkJ8/oyn4nEWarFwetq8/UbLiXBgU4xjIMrPO8y05zV1B6Zfl5I+Tvdh95vhv4ap1o8ugWQ6VigUyE9AbapCfvJJOK9zYEtnzHq8tNAD5AkA/uPTD7m2RMrc6KWrdlYH3dZl5T3NtLBwQqedjsOx6Y2WiVFHu9F8sSPeWZs71dWr+GJTCkRYWVyyFm0k/HckDYnpjg4voUpqCWKmRYnrJViGgW8c5VHa36tzt5YicsoJWZhDOruJHWCUw64KUoQJaYL4SNhZZLC4BG19+/MknNXlsNS8Ttz5JbxIyKRFE1rhmbfU4OxxN2ksH4dyAb6SlWJEjQWSNQijyCgAD8MbcGDGUYYMGDCA485zRaanlnf4YkZz87AkD1J2+/FG5ZWQy08BUU4quZNUTzVIXQx3ZoShOqQElLE7Ajbvh89subBaaGls595kGsRgl+VHZpCAOvby74Wc3zZaj3qohkhpB7uIVjddRmBW9iSAitYooI1EaB1GPR6PGkK7/ANfPIlmqgyGF2WOLXzpMtqFlVtIKsFi5dgnhCknUGF9VySSb4tvhqv59HTy/pIUc+pUX/fhE4PipRmsZpxZjSy88Myl9WuK1yngIt0KeEjcYZ/Z34aLk96aaaD9iRtP/AEkY59IdVrbUEM2DBgGMRQYL4MZwAJ2e5egzOHmIrxV0L08qOLqWi+liJHS9tYxJwcK0VOdUVPBHIbhGCLruASNJO9++3ljm488MdLL3iradv2m5R/c5xozehqydVQ0M8IO1PFAwdn6RkSNIdBVrHXsAATjSquKxoIkeEc7M1LT8661DQK8iMCH28DMQQLAsDa/Xe2FDjegu2bQ2vz6OOqUf2oiyOfWypjuyPLJJQ0fvc0hEziarpyiSa47g08gKk6VB8LLfe/w7X25vlXLraeMM7iakq4S0jlnP5thudz1OLjSM3TVMfYBj4RzDnUNNL3eFCb+ekA/vvgxC+yCfXk9Nf6oZfwZhgxntY3ZtcWNCrXyAflf+zX0rEfLVF/GxxZeb57BSqGnkCBjpUG5Zj5KoBZj8gDisM7jKzZ/GOpjhqV/wDUT+IGG7i6Jy9NV03NaZFZUCQrMhWQKx1BnTRewswYdxvjTaRUnFPXZQj1wzxBSQhYA8qNNLIymaCSIO0js5ALqATva197Y354f+KZd81qh9+hD/AABxBVNbVZjUBeSIYaOVDNHNMq3caZEYiNHJABBC6wCbXOxxO8ZHRLQT9o6sIx+UyvF/mKYhxpLi09tc0AzYMGDGUYYMGODPs1FLTTTt0iRmt5kfCPUmw+/DSq6ICsc34mIzySoELTR0iimRgbRpI9yzO1jb667Am4A8sc00jCkZ/eTD71Ksj0vJaKJg8gJ0yyCyEqR4xYWFyL3ONHDvEQiy+opyn84qXPOll8MYMx0BvhJcWJboBa9jicq4HVKdUrRUU3OW8FKbugHiURtraRlXSfCSCO3Zceo1doqZedNcCDr4QkpDmt6QBf5m5luQZNfNS+ttRubDYgkEG4NsMHDH0dbmMPbmxzj0ljAP/UjYi+HKamXNSaQLoei1FhclmMxBLFvEW8Njq3FrbWxJyfR5yp7VNGR6tC4P+WQ4y2jq2uG3mUhnwYMGMgwwYMGABZ9of9DUdzU0wHyPOjxL51n0NKgeZiNTaVCqWdmPRVVQWY2B6DEPxmdctBAOslWrkf2YVaVj+IX8RiN44qI2zChiao92KrNKJdSKVNlRQOYCrFrsLY0QheUU+L1yEdWQ8QUkUsiXmharnMiiogkiBdgqlQzqFJJF7X3vjbxF/wCpZefspVk+mhB/qMLdbLJVUUbyVsjQT1KQqrU0LOxEtkIZGSwJXVfqBfEvxXVWr2c7Cly6ol9C7BV/HQcdLivc/Sm5AevYuP8AhEPzaQ/9bYMdvsrp+XlFIPOPV+0S3+uMY42zraS72NZEPxBSBM8h1bR5hSSUzHzZbm34FcdeSxVFTlEMcUhjniIhchym8LGJwWVWPQX2A7b4z7WKVhSJVRj6ShmScfNQbOPSxufTHrh6aM1VVB1gro1rIh9oSKEnGx230t/jOO1a2alu9vp+QjgzCgyanl0yr71UuR4C71EzkbC6liLgfatbDHnmXtW5dIgjaGR49UaPp1I6nVFfSSo8QU7HCU8WXxzuKyGM8tzDBRwQF0TVYAuyoFeeTa1ztcAb3OGLgPNIXaaOmpJoIEbd5HBQybAog1t9+k2BG++HNNJSVcN+XgIYeHM4FVSxTjbmICw+y3R1PkVa4+7EjivM84nGSTy64pJKWrYyx8vT4Jf+cp1EbNs4+Zb7o/8AlA0v9WqPxj/345/x5z7UFgOqLTxX/tgzYLBDBrCCV9bsTsqRkbn5cxo/WxxGfygqX+rVH4x/78ack4hhzDMffJrQwImlFmZRst133sdUjudr/msdIWE7N35rBCqnkSNXWRVj0kdBG7GnUskyskZCoAiWL3JXUykqyG9uh3xqzykmeppY8wFJCGc2njiVg5CMLF5fga5HhKW6ENtbGiOjgaomekpRVRArGsPJOiwGpzHMwAhIZmGm5B0222I2JSNU1axU8T0xSKXXHPUOSoJjW5i8a6WF7C+lxffw46ZZbtuevACV4Y4bho82nSHWdVJG7l21Es0r3Nz02UCw2wje0rjetjzXlxaVamJ5JSPU5WVF1Xve/wCHYY7/AMvrkVe6VDy1eumjClQq6BrdtADP8IHTf5dMSHCPENPmuazuqzxq1OhK80oWaNipJ5Ti40uvU9ji4pxk7WSvKmYuA8cDZs9Vl9PNIbyMlnNrXZSVa47bg4ncVJTe0mDKJKiikhlflVEjIUK2CSESKPE1yRq6/vx0fygqX+rVH4x/78Z5dGtJNuMcHkVVFp4MVb/KCpf6tUfjH/vwL7eYZDohpKhpX8ManRYudlBs17X8sR/Etv6heQ1Un85zaR+sdDFyV8ubLZ5LHzVBGP8AFhZzLMRJmdQ3vFKgVVp44quMtDJpuz2e4VW1m22o7G4w1UFM2XZezN9LMNUsrAMQ0rm7MdClggY2uBso+WKq4gr1lf3hKWSmll6tDNG9HU+YLGya/UHf4lOO1jG9J0yyQmWLk/DUfvKPLlkULodazwSqYdQ6HSNBue10Prhc41rbxZtMu5kaHL4vMld5AP8AE7D/AAnE3wragy+eqkVkAUtyyhjPhvYGMO0WpmNg8YUMCpt2EJS5Y0lXl1C+7Q6swrD/AHrksAfR2t6EYI/k28l7Yvfw5gWdk9DyaeKL9FGqfsgD/TBjrGDGFuuJRoq6VZEeNxdHUqw8wRYj8MVNlHNp0aCxaqyWUyRj601I/wAaj1Q39QmLfOEX2h5fJBJFmlOLyUnhmQf8yA/GPVdyPK5PbGiwljde31+8hM6eMad66mhEA59PNpZo1spkBs0ZaRj9FELXYqpfoB1OESpWWSGVnFkppFWlqY5BFQU/LK62VC2p2VtSA2cv0Ft8OPDVdFG3uym9FXK0lG4NgusEy09xujAkso/WHVcQnGGQshiplTnE35ca3jp6amTZmLG4EjDwtM12ALaQNr97J3Xc5a37HyxExwqaOHOcusyuscwujMoDggkJKBc2v1A7g2PXHzhxHw9NQ1DwTizLuCPhZezqfI/u6dsXFS5hWQwSV8awugQKpl5i8xLgLHTwrtDETsjPqd/CTYG2GfiLhqlzmmBvupYRzKLlWB0sL9HW4sR0Ntj3xdjavo8sfxb5MTVT5jt2xfPC/s8p3og8w0yQkiOUdU5dw58ipk5hI7/vxXS8Ez5fXxiqUaVYtE9/o5XXeJQT3L6Lq1iBfDzn3DFVSQ8uWpeeB9MMbEOAgawbVHFIpO2ptQWS+9wOuNPSbRTuqMqExR25JWR00UYq6makeYGUSLPqiYv47MkmoxsAQLMCNviOPFcJairJieapaOFeXIacxupdmuRIHiC30jfSytuCDbDJlMLRxgxUVHJHIvxUsijWp+TxgNf9c4gqbNHo6iokjhljiURq0MqlkAClrJKjOIiNZIU3Tf6t7jEnVtrPw/ZZVntLaqNYPfQgmESA8s3BF20k22DHuBtjq9jldy82hHaRXj/Fbj94GOT2mcQxVtc08JJRo0G4sQQCGU+h8tvI4ieFa7k1tNJe2iaMn01AH9xOPUUXKwutUwOe0a/bhQ6M0L/pYkf7xdD/AJcIGLi//oWg8VJMO/MjJ/ZZf+7FPwws7BUUszGyqouST0AA3PoMPosr1jF6wCWZ5OLr9jPs7MemvqFsxH0CMNwD/wAw+RI6DsCT3GPHs69jmgrU5gBceJIDuAeoaTsT/Z6eflho484rjVTSiokpJJFV4pyp5LgblBKlyo7FhuAb7jrk6R0jrP8AFZ+LKjGmLJerrp5iZKKRGMDtFLTzLpVmUi/jA1RtaxU2KkEG3fCxmFRTzTJHHDPS11Q+iWIKoBWxLySoQYaiIAfF1NwLg41cMVUyvJWQyvViypV0zcv3hdN9MiPHZJzpOxsNaWsbiwdc9z9KaATlGZ2ssMdrSO720xgEXBPfysb9MYaXJUWOtpYv8RSxc2KkAWOlokFVVaRZFVLmCKw28TAvp8kHnjHsyo2kWfMZltLXSalB6rEu0a/6/hhcqcrkqJlyzVqlmYVWaTL0HQrCp7ADSoHYBT3OLZihCqFUBVUAKANgBsAPIAYLR3IXVt9Pt+SQI2LgwLgxkGeTjBUEWO4OxHnj1jGACp80yhMtlaln1DK6x9UMoPipJ73Wx+qL7g//AA12aGqeqhmyysfl1LRMokUeGZCLCZB0P9tOxv2N8NGa5VFUwvDMgeOQWZT/APtiDvfscVdX0j5eUpa55Gow4NFXL+dpm+qjn7Ntt9iPlsu2MutX/Wse/etveTkTea0dfIktNJUxxRCG8tQsHLhjUA2RLtd2bq7XARQABdsQkHGNTHEkgjXmJEscFLDqWBQ5VEnlBsRzDpEcJ8Wm57khmGbCVBR5mEBltyahP6PUWsyMp3VZNgeW1we1xtiM4h4KMEtPJSQs8q6tUzMWZ5mssTzb7hCzzFiLDQFFr2xUHH8ZJe2nraA1R5vTVa1EEvLdYGSGbWByWdgPCuonoxA33BsOuImv4IqYtBoaogRMWjgqQZIlNio0t8agBjYHUB8rYS6GidZZKeDZUruXG72bmVBRV5rD6/KRJZyD1kZPLDtwbCoqZTT1Uk9OECSCaVmkFQGNzpcXS6eVlO1htiZR6vGL8AzF6akqItbTJXwSOQXem0SUrkdSyU4SQX7sAH6bm2PPC/EGViSf3tI45eZdTUK7AqFQXV5l1dQTZgCL4nYPaO4lQS0/0NTK0dNJHJcuFkWIllYDT8WoEE3GJHNvaDSwTPC6zO0ZIfRC0gFlR2Y6b+EB1ubbYbcng48n+wKM9qWZxVGZSPTuskeiMKybrso2FvI3xDZfwvVzm0NNO/kRG2n5eIgD9+PpiPiSl5TTJYokqQllT6zlAtvNfGpv5HGnL+No5agQiOVVdnSKZgOVK8d+Yqm5NxZrXA1aWt0xoj0yUYXYwy3iui5nvDFbm8UUVSkdHHGyuTr5s5YKQfCLIgNz1Zj0xNcPcHUGV6AgUSysI1llIMrsQfCpPS4B2UDHkZvXS1U4gEJhp5lgaNriU3RGaUMTpGnWDoI3AO97YS6nhtZMrhm5koaR1jrNcjNaXXy+dufA8U1r6bXQsPLGdXpK63RblxGSvEHGkr1csPvC0UNOWRmZFkDSW1R82/wwyJe2nckEE3K3WeHqGqZVp4oZCmj3sRtKF0I+8TU7N4kmVtaWPgIA1W1G/rLssqaiqbnRGV2iEM1jvLy2CTRueizICkqtcBjGjD4jiyKmSKijgmrZObUxhoY3RTzZtRFlEYPjdgFJHQNci2OkmrNKMVV61phmRuQ5XBSxflCqjSmlRWDyIDEJENrGSFfCJCeqC/i6HcYic6z+RXSqkjZqye6ZdRn4og2xnkHZyNz9keH7RGeIM9dZIpKuMy1TG9FlqHVpb6ssxHxOPwWxtvchh4O4OeF2rKxhNXTDxN9WJf0UfkB0JHX+PN0ir89cFw3vwQHXwPwp7jAdbcyombmVEp3Lue1/srcgfee+GLBgxjlJydWUelwYFwYkDycGA4DgAMaa2iSaNo5UV0cWZWFwR5Y3YMMCs8z4RqMvR1po/fsuf85RS7ug6kxE7nzt19Tvj3wvxG+n/h8vvcK/FR1D6KyG3VUdvjUdLP6asWTha4k9n9LWMJCGhqF+GeE6JQR0Nx8X340xtlJUnz+flYioRz1VJXBYoZTRVccvPVHjCSrIQwYmN9pQwZgSCb3vfEvDlMlHSVBjL1FS4klLEANJKVsoAGygWVQOwGFLNsjzKNdFRDBnFOvTUBHUr8wfP5i5+eI6j4rhibRHXVeXuP8A29fEZYx8gzeID/Hjp1bkuy6rn9+QqklV8KU+Wx0EsjPaOaJZZJXZkjAV2OkE2jRpgt7bXtiBrpy8s04q1pBUQ1cyO4X6SNnjijUByLakjDAjxWtbDnScSVriypl1ap/QVOgn1V1YfdfG2szZ5CpqMmmkZfhP83lA9CXBGKjOSfaxfevRgK8GZRLltdHdIpFeKVYS9nGmKmksFJ1G1iOnbE7knEQptFDpDVK1bIEYG5hd3k562HwiNuvmCMdMubKzmT8i1LSG93aGnDdLfEZLnbb0x0TcR11rrl6xD7VRVRoAPRAx/fiJOqpTzWYHnPctq4Zp5aKNZRVxhXUycto5VBRJgT1GmwYDfwqRjnreEIIY1kqat44/o2qVMirDNJGF8bahcFioLaSNVhffERmvGjKD7xmtHTjulGhmlPy1uSAf8GI6jZp3D0OXzVUnaszJzpHzVG2+fhA9MOMJJY4cft4cgGufix5VdqGJEjJ1SVlSOVB2GsA2eY2AF9l2G/bCtQV8k8zfk0NV1J8EuZVItFH5rEtrAW+qo9dXXDBT+zeSpYSZrVPVEG4gTwUyn0Fi3qbffh2paVI0CRoqIosqqAFHoB0xDtIQwjj6ffkhi/wlwNFRFpWZp6qT87USbux7gX+FfkPIYZcGDGaUnJ1YwwHBgxIHpcGAYMABjyMGDAADpjF8GDDGZxm2DBhCC2NFdQRzKUljSRfsuoYd+xGMYMFaALNX7Jssl3NKqHzjZk/ym2ON/ZHSptHPWxjySpYD+BwYMd1bWn9mKiNaeyyI9azMW9ao/wC3HRF7GsuveRJZj/ezO38CMGDDdvab2FET2VcHUdMbw0sKEfWCDV+0bn9+Jg4xgxwcnJ1bAyBgOMYMIYHGcGDABi2M2xjBgA9DBgwYAP/Z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ผลการค้นหารูปภาพสำหรับ Eckrohrkess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860247" y="4896349"/>
            <a:ext cx="2358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ตรวจสอบความเรียบร้อยและเตรียมการส่งมอบ</a:t>
            </a:r>
            <a:endParaRPr lang="en-US" sz="12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9201" y="1349242"/>
            <a:ext cx="2358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ออกแบบ และคำนวณทางวิศวกรรม ตามความต้องการของลูกค้า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01899" y="1349242"/>
            <a:ext cx="2358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ถอดแบบ จัดซื้อ วัสดุ</a:t>
            </a:r>
            <a:r>
              <a:rPr lang="en-US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และอุปกรณ์ต่างๆ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932627" y="1349952"/>
            <a:ext cx="2357454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นำเหล็กแผ่น ท่อ ตามชนิดที่ต้องกำหนดมา ตัด-ม้วน-เจาะ หรือ เชื่อม ตามชนิดของชิ้นงานและชิ้นงานตามแบบ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932081" y="3143932"/>
            <a:ext cx="2358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th-TH" sz="1200" b="1" spc="-2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งานฝาปิด (</a:t>
            </a:r>
            <a:r>
              <a:rPr lang="en-US" sz="1200" b="1" spc="-2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End cap), </a:t>
            </a:r>
            <a:r>
              <a:rPr lang="th-TH" sz="1200" b="1" spc="-2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งานทำสี </a:t>
            </a:r>
            <a:br>
              <a:rPr lang="th-TH" sz="1200" b="1" spc="-2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200" b="1" spc="-2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และ </a:t>
            </a:r>
            <a:r>
              <a:rPr lang="en-US" sz="1200" b="1" spc="-2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Heat Treatment </a:t>
            </a:r>
            <a:r>
              <a:rPr lang="th-TH" sz="1200" b="1" spc="-2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1200" b="1" spc="-2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200" b="1" spc="-2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th-TH" sz="1200" b="1" spc="-2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อาจว่าจ้างภายนอก)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715949" y="3144332"/>
            <a:ext cx="2358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นำชิ้นงานตามแบบที่ผลิตได้และชิ้นส่วนโลหะอื่นๆ มายึดหรือเชื่อมประกอบตามตำแหน่งที่กำหนด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6631" y="3152826"/>
            <a:ext cx="2358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นำไปทดสอบ</a:t>
            </a:r>
            <a:br>
              <a:rPr lang="th-TH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การอัดแรงดันน้ำ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93517" y="4930996"/>
            <a:ext cx="2358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นำไปทำสี</a:t>
            </a:r>
            <a:r>
              <a:rPr lang="en-US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หุ้มฉนวนและ</a:t>
            </a:r>
            <a:r>
              <a:rPr lang="en-US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ติดตั้งอุปกรณ์ไฟฟ้า </a:t>
            </a:r>
            <a:r>
              <a:rPr lang="en-US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Burner </a:t>
            </a:r>
            <a:r>
              <a:rPr lang="th-TH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วาล์ว และอุปกรณ์ควบคุมอื่นๆ</a:t>
            </a:r>
          </a:p>
        </p:txBody>
      </p:sp>
      <p:sp>
        <p:nvSpPr>
          <p:cNvPr id="22" name="Isosceles Triangle 21"/>
          <p:cNvSpPr/>
          <p:nvPr/>
        </p:nvSpPr>
        <p:spPr>
          <a:xfrm rot="5400000">
            <a:off x="2888093" y="1707142"/>
            <a:ext cx="785818" cy="35719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5400000">
            <a:off x="6075371" y="1707142"/>
            <a:ext cx="785818" cy="35719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16200000">
            <a:off x="6075371" y="3518446"/>
            <a:ext cx="785818" cy="35719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10800000">
            <a:off x="1289024" y="4439360"/>
            <a:ext cx="785818" cy="35719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0800000">
            <a:off x="7709301" y="2653410"/>
            <a:ext cx="785818" cy="35719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2932099" y="2647985"/>
            <a:ext cx="740447" cy="388933"/>
            <a:chOff x="3116090" y="3170080"/>
            <a:chExt cx="740447" cy="388933"/>
          </a:xfrm>
          <a:solidFill>
            <a:srgbClr val="FF0000"/>
          </a:solidFill>
        </p:grpSpPr>
        <p:sp>
          <p:nvSpPr>
            <p:cNvPr id="40" name="TextBox 39"/>
            <p:cNvSpPr txBox="1"/>
            <p:nvPr/>
          </p:nvSpPr>
          <p:spPr>
            <a:xfrm>
              <a:off x="3188424" y="3178833"/>
              <a:ext cx="502061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Q.C.</a:t>
              </a:r>
              <a:endParaRPr lang="en-US" sz="1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9" name="Pentagon 48"/>
            <p:cNvSpPr/>
            <p:nvPr/>
          </p:nvSpPr>
          <p:spPr>
            <a:xfrm rot="5400000">
              <a:off x="3291847" y="2994323"/>
              <a:ext cx="388933" cy="740447"/>
            </a:xfrm>
            <a:prstGeom prst="homePlate">
              <a:avLst>
                <a:gd name="adj" fmla="val 4028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58966" y="3170080"/>
              <a:ext cx="442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QC</a:t>
              </a:r>
              <a:endParaRPr lang="en-US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906428" y="1063486"/>
            <a:ext cx="740447" cy="388933"/>
            <a:chOff x="5959927" y="1078976"/>
            <a:chExt cx="740447" cy="388933"/>
          </a:xfrm>
          <a:solidFill>
            <a:srgbClr val="FF0000"/>
          </a:solidFill>
        </p:grpSpPr>
        <p:sp>
          <p:nvSpPr>
            <p:cNvPr id="50" name="Pentagon 49"/>
            <p:cNvSpPr/>
            <p:nvPr/>
          </p:nvSpPr>
          <p:spPr>
            <a:xfrm rot="5400000">
              <a:off x="6135684" y="903219"/>
              <a:ext cx="388933" cy="740447"/>
            </a:xfrm>
            <a:prstGeom prst="homePlate">
              <a:avLst>
                <a:gd name="adj" fmla="val 4028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119004" y="1101557"/>
              <a:ext cx="442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QC</a:t>
              </a:r>
              <a:endParaRPr lang="en-US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2" name="Oval 51"/>
          <p:cNvSpPr/>
          <p:nvPr/>
        </p:nvSpPr>
        <p:spPr>
          <a:xfrm>
            <a:off x="288893" y="117039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510779" y="1179534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768653" y="1179534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727457" y="2974624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554785" y="296548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98037" y="296267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6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5469" y="4750996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7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2888093" y="3536984"/>
            <a:ext cx="785818" cy="35719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5400000">
            <a:off x="2888093" y="5325310"/>
            <a:ext cx="785818" cy="35719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690779" y="4750996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8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2" name="Picture 41" descr="http://static.wixstatic.com/media/5fbcfc_67ddb1b35e3dca27ad0341dde90fd3cd.jpg_srz_p_322_214_75_22_0.50_1.20_0.00_jpg_sr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7457" y="4627041"/>
            <a:ext cx="2346960" cy="1618615"/>
          </a:xfrm>
          <a:prstGeom prst="rect">
            <a:avLst/>
          </a:prstGeom>
          <a:noFill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469" y="2954335"/>
            <a:ext cx="5648325" cy="5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8231" y="2214554"/>
            <a:ext cx="5648325" cy="5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1" y="3740153"/>
            <a:ext cx="5648325" cy="5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965" y="4525971"/>
            <a:ext cx="5648325" cy="5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8231" y="5311789"/>
            <a:ext cx="5648325" cy="5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965" y="1447784"/>
            <a:ext cx="5648325" cy="5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46017" y="222232"/>
            <a:ext cx="9398000" cy="563562"/>
          </a:xfrm>
        </p:spPr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tx1"/>
                </a:solidFill>
                <a:effectLst/>
              </a:rPr>
              <a:t>สารบัญ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812925" y="1657349"/>
            <a:ext cx="7372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0"/>
              </a:spcBef>
              <a:tabLst>
                <a:tab pos="982663" algn="l"/>
                <a:tab pos="5203825" algn="ctr"/>
              </a:tabLst>
            </a:pPr>
            <a:r>
              <a:rPr lang="th-TH" sz="1400" b="1" dirty="0">
                <a:latin typeface="Tahoma" pitchFamily="34" charset="0"/>
                <a:cs typeface="Tahoma" pitchFamily="34" charset="0"/>
              </a:rPr>
              <a:t>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57783" y="5392889"/>
            <a:ext cx="5436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50000"/>
              </a:spcBef>
              <a:tabLst>
                <a:tab pos="982663" algn="l"/>
                <a:tab pos="5029200" algn="ctr"/>
              </a:tabLst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ส่วนที่ 6	สรุปข้อมูลการเสนอขายหุ้น 	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57783" y="3075185"/>
            <a:ext cx="5436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50000"/>
              </a:spcBef>
              <a:tabLst>
                <a:tab pos="982663" algn="l"/>
                <a:tab pos="5029200" algn="ctr"/>
              </a:tabLst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ส่วนที่ 3	ภาวะอุตสาหกรรม	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22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7783" y="2314798"/>
            <a:ext cx="5436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50000"/>
              </a:spcBef>
              <a:tabLst>
                <a:tab pos="982663" algn="l"/>
                <a:tab pos="5029200" algn="ctr"/>
              </a:tabLst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ส่วนที่ 2	ลักษณะการประกอบธุรกิจ	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10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57783" y="1571612"/>
            <a:ext cx="5436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50000"/>
              </a:spcBef>
              <a:tabLst>
                <a:tab pos="982663" algn="l"/>
                <a:tab pos="5029200" algn="ctr"/>
              </a:tabLst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ส่วนที่ 1	ข้อมูลบริษัท	</a:t>
            </a:r>
            <a:r>
              <a:rPr lang="en-US" sz="1400" b="1" dirty="0">
                <a:latin typeface="Tahoma" pitchFamily="34" charset="0"/>
                <a:cs typeface="Tahoma" pitchFamily="34" charset="0"/>
              </a:rPr>
              <a:t>3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761187" y="1142984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00" b="1" dirty="0">
                <a:latin typeface="Tahoma" pitchFamily="34" charset="0"/>
                <a:cs typeface="Tahoma" pitchFamily="34" charset="0"/>
              </a:rPr>
              <a:t>หน้า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918" y="1460693"/>
            <a:ext cx="1278757" cy="3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0" descr="http://t1.gstatic.com/images?q=tbn:ANd9GcSVH9gHJ6_emsLe0RNz55JneeZ-tbfEvl1gx6u-wm6LyTY2Mk4Jo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0427" y="4525971"/>
            <a:ext cx="877737" cy="643227"/>
          </a:xfrm>
          <a:prstGeom prst="rect">
            <a:avLst/>
          </a:prstGeom>
          <a:noFill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7587" y="5262579"/>
            <a:ext cx="10096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ounded Rectangle 34"/>
          <p:cNvSpPr/>
          <p:nvPr/>
        </p:nvSpPr>
        <p:spPr>
          <a:xfrm>
            <a:off x="1207335" y="3653015"/>
            <a:ext cx="888815" cy="720377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4002300"/>
              <a:satOff val="-3578"/>
              <a:lumOff val="1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6" name="Picture 35" descr="http://static.wixstatic.com/media/5fbcfc_67ddb1b35e3dca27ad0341dde90fd3cd.jpg_srz_p_322_214_75_22_0.50_1.20_0.00_jpg_srz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111" y="2132856"/>
            <a:ext cx="907039" cy="6278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112" y="2864035"/>
            <a:ext cx="907038" cy="63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412653" y="4645133"/>
            <a:ext cx="5436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50000"/>
              </a:spcBef>
              <a:tabLst>
                <a:tab pos="982663" algn="l"/>
                <a:tab pos="5029200" algn="ctr"/>
              </a:tabLst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ส่วนที่ 5	สรุปข้อมูลทางการเงิน	28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48353" y="3859315"/>
            <a:ext cx="5436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50000"/>
              </a:spcBef>
              <a:tabLst>
                <a:tab pos="982663" algn="l"/>
                <a:tab pos="5029200" algn="ctr"/>
              </a:tabLst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ส่วนที่ 4	โครงการในอนาคต	25</a:t>
            </a:r>
            <a:endParaRPr lang="en-US" sz="1400" b="1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152404" y="214290"/>
            <a:ext cx="8839200" cy="5635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dirty="0" smtClean="0">
                <a:solidFill>
                  <a:schemeClr val="tx1"/>
                </a:solidFill>
                <a:effectLst/>
              </a:rPr>
              <a:t>งานที่ยังไม่ได้ส่งมอบ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52507" y="1109947"/>
            <a:ext cx="8323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thaiDist">
              <a:buClr>
                <a:srgbClr val="F8662C"/>
              </a:buClr>
              <a:buFont typeface="Monotype Corsiva" pitchFamily="66" charset="0"/>
              <a:buChar char="■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ณ </a:t>
            </a:r>
            <a:r>
              <a:rPr lang="th-TH" sz="1200" dirty="0">
                <a:latin typeface="Tahoma" pitchFamily="34" charset="0"/>
                <a:cs typeface="Tahoma" pitchFamily="34" charset="0"/>
              </a:rPr>
              <a:t>วันที่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30</a:t>
            </a:r>
            <a:r>
              <a:rPr lang="th-TH" sz="12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กันยายน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2558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 บริษัทฯ มีงานที่ยังไม่ได้ส่งมอบจำนวน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108 </a:t>
            </a:r>
            <a:r>
              <a:rPr lang="th-TH" sz="1200" dirty="0">
                <a:latin typeface="Tahoma" pitchFamily="34" charset="0"/>
                <a:cs typeface="Tahoma" pitchFamily="34" charset="0"/>
              </a:rPr>
              <a:t>โครงการ คิดเป็นมูลค่างานที่ยังไม่ส่ง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มอบ (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Backlog</a:t>
            </a:r>
            <a:r>
              <a:rPr lang="th-TH" sz="1200" dirty="0">
                <a:latin typeface="Tahoma" pitchFamily="34" charset="0"/>
                <a:cs typeface="Tahoma" pitchFamily="34" charset="0"/>
              </a:rPr>
              <a:t>) ทั้งสิ้นประมาณ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409.77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1200" dirty="0">
                <a:latin typeface="Tahoma" pitchFamily="34" charset="0"/>
                <a:cs typeface="Tahoma" pitchFamily="34" charset="0"/>
              </a:rPr>
              <a:t>ล้าน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บาท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1017962"/>
              </p:ext>
            </p:extLst>
          </p:nvPr>
        </p:nvGraphicFramePr>
        <p:xfrm>
          <a:off x="779491" y="1908182"/>
          <a:ext cx="8153400" cy="33782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795320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latin typeface="Tahoma" pitchFamily="34" charset="0"/>
                          <a:cs typeface="Tahoma" pitchFamily="34" charset="0"/>
                        </a:rPr>
                        <a:t>ความสำเร็จของงาน </a:t>
                      </a:r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lang="th-TH" sz="1400" dirty="0" smtClean="0">
                          <a:latin typeface="Tahoma" pitchFamily="34" charset="0"/>
                          <a:cs typeface="Tahoma" pitchFamily="34" charset="0"/>
                        </a:rPr>
                        <a:t>ณ</a:t>
                      </a:r>
                      <a:r>
                        <a:rPr lang="th-TH" sz="1400" baseline="0" dirty="0" smtClean="0">
                          <a:latin typeface="Tahoma" pitchFamily="34" charset="0"/>
                          <a:cs typeface="Tahoma" pitchFamily="34" charset="0"/>
                        </a:rPr>
                        <a:t> วันที่ 30 ก.ย. 58</a:t>
                      </a:r>
                      <a:endParaRPr lang="th-TH" sz="14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latin typeface="Tahoma" pitchFamily="34" charset="0"/>
                          <a:cs typeface="Tahoma" pitchFamily="34" charset="0"/>
                        </a:rPr>
                        <a:t>จำนวนทั้งสิ้น</a:t>
                      </a:r>
                      <a:r>
                        <a:rPr lang="th-TH" sz="1400" baseline="0" dirty="0" smtClean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th-TH" sz="1400" baseline="0" dirty="0" smtClean="0">
                          <a:latin typeface="Tahoma" pitchFamily="34" charset="0"/>
                          <a:cs typeface="Tahoma" pitchFamily="34" charset="0"/>
                        </a:rPr>
                        <a:t>(โครงการ)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latin typeface="Tahoma" pitchFamily="34" charset="0"/>
                          <a:cs typeface="Tahoma" pitchFamily="34" charset="0"/>
                        </a:rPr>
                        <a:t>มูลค่าที่เรียกเก็บตามงานแล้วเสร็จ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ahoma" pitchFamily="34" charset="0"/>
                          <a:cs typeface="Tahoma" pitchFamily="34" charset="0"/>
                        </a:rPr>
                        <a:t>(ล้านบาท)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Tahoma" pitchFamily="34" charset="0"/>
                          <a:cs typeface="Tahoma" pitchFamily="34" charset="0"/>
                        </a:rPr>
                        <a:t>มูลค่างานคงเหลือ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Tahoma" pitchFamily="34" charset="0"/>
                          <a:cs typeface="Tahoma" pitchFamily="34" charset="0"/>
                        </a:rPr>
                        <a:t>ที่ต้องเรียกชำระ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ahoma" pitchFamily="34" charset="0"/>
                          <a:cs typeface="Tahoma" pitchFamily="34" charset="0"/>
                        </a:rPr>
                        <a:t>(ล้านบาท)</a:t>
                      </a:r>
                      <a:endParaRPr lang="en-US" sz="14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10806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en-US" sz="1400" baseline="0" dirty="0" smtClean="0">
                          <a:latin typeface="Tahoma" pitchFamily="34" charset="0"/>
                          <a:cs typeface="Tahoma" pitchFamily="34" charset="0"/>
                        </a:rPr>
                        <a:t> - 30%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latin typeface="Tahoma" pitchFamily="34" charset="0"/>
                          <a:cs typeface="Tahoma" pitchFamily="34" charset="0"/>
                        </a:rPr>
                        <a:t>29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latin typeface="Tahoma" pitchFamily="34" charset="0"/>
                          <a:cs typeface="Tahoma" pitchFamily="34" charset="0"/>
                        </a:rPr>
                        <a:t>30.00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255.71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0806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latin typeface="Tahoma" pitchFamily="34" charset="0"/>
                          <a:cs typeface="Tahoma" pitchFamily="34" charset="0"/>
                        </a:rPr>
                        <a:t>30</a:t>
                      </a:r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en-US" sz="1400" baseline="0" dirty="0" smtClean="0">
                          <a:latin typeface="Tahoma" pitchFamily="34" charset="0"/>
                          <a:cs typeface="Tahoma" pitchFamily="34" charset="0"/>
                        </a:rPr>
                        <a:t> - 60%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13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72.36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106.62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0806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en-US" sz="1400" baseline="0" dirty="0" smtClean="0">
                          <a:latin typeface="Tahoma" pitchFamily="34" charset="0"/>
                          <a:cs typeface="Tahoma" pitchFamily="34" charset="0"/>
                        </a:rPr>
                        <a:t> - 90%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18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197.01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34.15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234"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≥</a:t>
                      </a:r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dirty="0" smtClean="0"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48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579.26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ahoma" pitchFamily="34" charset="0"/>
                          <a:cs typeface="Tahoma" pitchFamily="34" charset="0"/>
                        </a:rPr>
                        <a:t>13.29</a:t>
                      </a:r>
                      <a:endParaRPr 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5234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รวม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14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878.63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409.77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231" y="5350801"/>
            <a:ext cx="8212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  <a:r>
              <a:rPr lang="en-US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 </a:t>
            </a:r>
            <a:r>
              <a:rPr lang="th-TH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โดยแบ่งเป็นโครงการของบริษัทจำนวน 98 โครงการ และบริษัทย่อยจำนวน 10 โครงการ</a:t>
            </a:r>
            <a:endParaRPr lang="en-US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93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152404" y="214290"/>
            <a:ext cx="8839200" cy="5635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dirty="0" smtClean="0">
                <a:solidFill>
                  <a:schemeClr val="tx1"/>
                </a:solidFill>
                <a:effectLst/>
              </a:rPr>
              <a:t>กลยุทธ์การตลาด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6980" y="1446070"/>
            <a:ext cx="6156000" cy="54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ผลิตภัณฑ์มาตรฐานระดับสูงเทียบเท่ากับผลิตภัณฑ์ที่ผลิตในทวีปยุโรปและอเมริกา</a:t>
            </a:r>
            <a:endParaRPr lang="en-US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59786" y="1357298"/>
            <a:ext cx="1219959" cy="609882"/>
            <a:chOff x="401756" y="1142984"/>
            <a:chExt cx="1862232" cy="930967"/>
          </a:xfrm>
        </p:grpSpPr>
        <p:pic>
          <p:nvPicPr>
            <p:cNvPr id="8" name="Picture 12" descr="http://www.herkules.com/sites/default/files/imce/tuv%20logo_blau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756" y="1178954"/>
              <a:ext cx="448287" cy="454006"/>
            </a:xfrm>
            <a:prstGeom prst="rect">
              <a:avLst/>
            </a:prstGeom>
            <a:noFill/>
          </p:spPr>
        </p:pic>
        <p:grpSp>
          <p:nvGrpSpPr>
            <p:cNvPr id="14" name="Group 13"/>
            <p:cNvGrpSpPr/>
            <p:nvPr/>
          </p:nvGrpSpPr>
          <p:grpSpPr>
            <a:xfrm>
              <a:off x="1644240" y="1142984"/>
              <a:ext cx="514978" cy="505452"/>
              <a:chOff x="646083" y="2810973"/>
              <a:chExt cx="1187691" cy="1155657"/>
            </a:xfrm>
          </p:grpSpPr>
          <p:pic>
            <p:nvPicPr>
              <p:cNvPr id="7" name="Picture 8" descr="http://static.wixstatic.com/media/5fbcfc_f7b4f1e4996f40509909c0140dbb0755.png_srb_p_254_94_75_22_0.50_1.20_0.00_png_sr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6083" y="3525353"/>
                <a:ext cx="1187691" cy="441277"/>
              </a:xfrm>
              <a:prstGeom prst="rect">
                <a:avLst/>
              </a:prstGeom>
              <a:noFill/>
            </p:spPr>
          </p:pic>
          <p:pic>
            <p:nvPicPr>
              <p:cNvPr id="9" name="Picture 4" descr="http://static.wixstatic.com/media/5fbcfc_cd0f75d1eea245d3891a87b7e8254980.png_srz_p_254_157_75_22_0.50_1.20_0.00_png_srz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6083" y="2810973"/>
                <a:ext cx="1187691" cy="734124"/>
              </a:xfrm>
              <a:prstGeom prst="rect">
                <a:avLst/>
              </a:prstGeom>
              <a:noFill/>
            </p:spPr>
          </p:pic>
        </p:grpSp>
        <p:pic>
          <p:nvPicPr>
            <p:cNvPr id="10" name="Picture 4" descr="http://ec.europa.eu/enterprise/faq/pic/C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92714" y="1667869"/>
              <a:ext cx="571274" cy="406082"/>
            </a:xfrm>
            <a:prstGeom prst="rect">
              <a:avLst/>
            </a:prstGeom>
            <a:noFill/>
          </p:spPr>
        </p:pic>
        <p:pic>
          <p:nvPicPr>
            <p:cNvPr id="11" name="Picture 6" descr="https://upload.wikimedia.org/wikipedia/commons/thumb/4/4c/DIN-Logo.svg/2000px-DIN-Logo.sv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02998" y="1676746"/>
              <a:ext cx="522694" cy="377772"/>
            </a:xfrm>
            <a:prstGeom prst="rect">
              <a:avLst/>
            </a:prstGeom>
            <a:noFill/>
          </p:spPr>
        </p:pic>
        <p:pic>
          <p:nvPicPr>
            <p:cNvPr id="12" name="Picture 8" descr="http://www.uk-locks.co.uk/contents/media/bs3621-2007_000.jpg"/>
            <p:cNvPicPr>
              <a:picLocks noChangeAspect="1" noChangeArrowheads="1"/>
            </p:cNvPicPr>
            <p:nvPr/>
          </p:nvPicPr>
          <p:blipFill>
            <a:blip r:embed="rId8" cstate="print"/>
            <a:srcRect b="18651"/>
            <a:stretch>
              <a:fillRect/>
            </a:stretch>
          </p:blipFill>
          <p:spPr bwMode="auto">
            <a:xfrm>
              <a:off x="964267" y="1179558"/>
              <a:ext cx="535126" cy="468878"/>
            </a:xfrm>
            <a:prstGeom prst="rect">
              <a:avLst/>
            </a:prstGeom>
            <a:noFill/>
          </p:spPr>
        </p:pic>
        <p:pic>
          <p:nvPicPr>
            <p:cNvPr id="13" name="Picture 10" descr="http://rbi.risk-technologies.com/images/European%20Norm%20Logo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2882" y="1685767"/>
              <a:ext cx="556121" cy="371538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1528595" y="2290714"/>
            <a:ext cx="6156000" cy="54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สามารถให้บริการแบบครบวงจรสำหรับลูกค้าที่ต้องการงานบริการ</a:t>
            </a:r>
            <a:endParaRPr lang="en-US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5456" y="3118607"/>
            <a:ext cx="6156000" cy="54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การกำหนดราคาที่สามารถแข่งขันได้และสอดคล้องกับภาวะตลาด</a:t>
            </a:r>
            <a:endParaRPr lang="en-US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5266" y="3954671"/>
            <a:ext cx="6156000" cy="54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มุ่งขยายตลาดไปสู่ต่างประเทศ โดยเฉพาะอย่างยิ่งประเทศกลุ่มอาเซียนและเอเชียใต้</a:t>
            </a:r>
            <a:endParaRPr lang="en-US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84754" y="4783108"/>
            <a:ext cx="6156000" cy="54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ประชาสัมพันธ์ผลิตภัณฑ์และตราสินค้า </a:t>
            </a: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GETABEC </a:t>
            </a:r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ผ่านช่องทางที่หลากหลาย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855" y="3859202"/>
            <a:ext cx="1750988" cy="151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val 25"/>
          <p:cNvSpPr/>
          <p:nvPr/>
        </p:nvSpPr>
        <p:spPr>
          <a:xfrm>
            <a:off x="495781" y="1501802"/>
            <a:ext cx="432000" cy="43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09108" y="2348936"/>
            <a:ext cx="432000" cy="43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541817" y="3189273"/>
            <a:ext cx="432000" cy="43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052160" y="3999368"/>
            <a:ext cx="432000" cy="43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63661" y="4824829"/>
            <a:ext cx="432000" cy="43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93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2844701" y="2919941"/>
            <a:ext cx="6645275" cy="97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150000"/>
              </a:lnSpc>
            </a:pPr>
            <a:r>
              <a:rPr lang="th-TH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ส่วนที่ </a:t>
            </a:r>
            <a:r>
              <a:rPr lang="th-TH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3</a:t>
            </a:r>
            <a:endParaRPr lang="th-TH" sz="20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  <a:cs typeface="Tahoma" pitchFamily="34" charset="0"/>
            </a:endParaRPr>
          </a:p>
          <a:p>
            <a:pPr algn="r">
              <a:lnSpc>
                <a:spcPct val="150000"/>
              </a:lnSpc>
            </a:pPr>
            <a:r>
              <a:rPr lang="th-TH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ภาวะอุตสาหกรรม</a:t>
            </a:r>
            <a:endParaRPr lang="en-GB" sz="22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6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6395" y="222232"/>
            <a:ext cx="9398000" cy="563562"/>
          </a:xfrm>
        </p:spPr>
        <p:txBody>
          <a:bodyPr/>
          <a:lstStyle/>
          <a:p>
            <a:pPr eaLnBrk="1" hangingPunct="1"/>
            <a:r>
              <a:rPr lang="th-TH" dirty="0" smtClean="0">
                <a:solidFill>
                  <a:schemeClr val="tx1"/>
                </a:solidFill>
                <a:effectLst/>
              </a:rPr>
              <a:t>ภาวะอุตสาหกรรม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4217442865"/>
              </p:ext>
            </p:extLst>
          </p:nvPr>
        </p:nvGraphicFramePr>
        <p:xfrm>
          <a:off x="252412" y="1422978"/>
          <a:ext cx="4456509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234125" y="1252670"/>
            <a:ext cx="5245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40" b="1" i="0" u="none" strike="noStrike" kern="1200" baseline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th-TH" sz="800" dirty="0" smtClean="0"/>
              <a:t>โรงงาน</a:t>
            </a:r>
            <a:endParaRPr lang="th-TH" sz="8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88893" y="928670"/>
            <a:ext cx="8929750" cy="324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2200" b="1" kern="12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9pPr>
          </a:lstStyle>
          <a:p>
            <a:pPr algn="ctr" eaLnBrk="1" hangingPunct="1"/>
            <a:r>
              <a:rPr lang="th-TH" sz="1200" dirty="0" smtClean="0">
                <a:solidFill>
                  <a:schemeClr val="bg1"/>
                </a:solidFill>
                <a:effectLst/>
              </a:rPr>
              <a:t>โรงงานที่ได้รับอนุมัติจัดตั้งจากกระทรวงอุตสาหกรรม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3495825659"/>
              </p:ext>
            </p:extLst>
          </p:nvPr>
        </p:nvGraphicFramePr>
        <p:xfrm>
          <a:off x="231743" y="4334029"/>
          <a:ext cx="4608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288893" y="3724277"/>
            <a:ext cx="8929750" cy="324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2200" b="1" kern="12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9pPr>
          </a:lstStyle>
          <a:p>
            <a:pPr algn="ctr" eaLnBrk="1" hangingPunct="1"/>
            <a:r>
              <a:rPr lang="th-TH" sz="1200" dirty="0" smtClean="0">
                <a:solidFill>
                  <a:schemeClr val="bg1"/>
                </a:solidFill>
                <a:effectLst/>
              </a:rPr>
              <a:t>โครงการที่</a:t>
            </a:r>
            <a:r>
              <a:rPr lang="th-TH" sz="1200" dirty="0">
                <a:solidFill>
                  <a:schemeClr val="bg1"/>
                </a:solidFill>
                <a:effectLst/>
              </a:rPr>
              <a:t>ได้รับการส่งเสริม </a:t>
            </a:r>
            <a:r>
              <a:rPr lang="en-US" sz="1200" dirty="0">
                <a:solidFill>
                  <a:schemeClr val="bg1"/>
                </a:solidFill>
                <a:effectLst/>
              </a:rPr>
              <a:t>BOI</a:t>
            </a:r>
            <a:endParaRPr lang="th-TH" sz="12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0633" y="4118585"/>
            <a:ext cx="5950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40" b="1" i="0" u="none" strike="noStrike" kern="1200" baseline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th-TH" sz="800" dirty="0" smtClean="0"/>
              <a:t>โครงการ</a:t>
            </a:r>
            <a:endParaRPr lang="th-TH" sz="800" dirty="0"/>
          </a:p>
        </p:txBody>
      </p:sp>
      <p:sp>
        <p:nvSpPr>
          <p:cNvPr id="12" name="Rectangle 11"/>
          <p:cNvSpPr/>
          <p:nvPr/>
        </p:nvSpPr>
        <p:spPr>
          <a:xfrm>
            <a:off x="4146545" y="1271720"/>
            <a:ext cx="5741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40" b="1" i="0" u="none" strike="noStrike" kern="1200" baseline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th-TH" sz="800" dirty="0" smtClean="0"/>
              <a:t>ล้านบาท</a:t>
            </a:r>
            <a:endParaRPr lang="th-TH" sz="800" dirty="0"/>
          </a:p>
        </p:txBody>
      </p:sp>
      <p:sp>
        <p:nvSpPr>
          <p:cNvPr id="14" name="Rectangle 13"/>
          <p:cNvSpPr/>
          <p:nvPr/>
        </p:nvSpPr>
        <p:spPr>
          <a:xfrm>
            <a:off x="4215291" y="4119715"/>
            <a:ext cx="5741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40" b="1" i="0" u="none" strike="noStrike" kern="1200" baseline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th-TH" sz="800" dirty="0" smtClean="0"/>
              <a:t>ล้านบาท</a:t>
            </a:r>
            <a:endParaRPr lang="th-TH" sz="800" dirty="0"/>
          </a:p>
        </p:txBody>
      </p:sp>
      <p:sp>
        <p:nvSpPr>
          <p:cNvPr id="19" name="Rectangle 18"/>
          <p:cNvSpPr/>
          <p:nvPr/>
        </p:nvSpPr>
        <p:spPr>
          <a:xfrm>
            <a:off x="4860926" y="1376780"/>
            <a:ext cx="43577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จำนวนโรงงานในประเทศไทยมีแนวโน้มที่เพิ่มขึ้นในอนาคต จากการเปิดเสรีประชาคมเศรษฐกิจอาเซียน หรือ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AEC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ซึ่งเป็นโอกาสของประเทศไทยที่เจ้าของธุรกิจข้ามชาติจะย้ายฐานการผลิตมาอยู่ที่ประเทศไทย </a:t>
            </a:r>
          </a:p>
          <a:p>
            <a:pPr marL="180975" indent="-180975">
              <a:buClr>
                <a:schemeClr val="accent2">
                  <a:lumMod val="75000"/>
                </a:schemeClr>
              </a:buClr>
              <a:buSzPct val="120000"/>
            </a:pPr>
            <a:endParaRPr lang="th-TH" sz="1200" dirty="0" smtClean="0">
              <a:latin typeface="Tahoma" pitchFamily="34" charset="0"/>
              <a:cs typeface="Tahoma" pitchFamily="34" charset="0"/>
            </a:endParaRPr>
          </a:p>
          <a:p>
            <a:pPr marL="180975" indent="-180975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จุดเด่นของการลงทุนในประเทศไทย</a:t>
            </a:r>
          </a:p>
          <a:p>
            <a:pPr marL="361950" indent="-180975"/>
            <a:r>
              <a:rPr lang="th-TH" sz="1200" dirty="0" smtClean="0">
                <a:latin typeface="Tahoma" pitchFamily="34" charset="0"/>
                <a:cs typeface="Tahoma" pitchFamily="34" charset="0"/>
              </a:rPr>
              <a:t>-	แรงงานฝีมือของประเทศไทยมีความโดดเด่นกว่าประเทศอื่นในภูมิภาคอาเซียน </a:t>
            </a:r>
          </a:p>
          <a:p>
            <a:pPr marL="361950" lvl="1" indent="-180975"/>
            <a:r>
              <a:rPr lang="th-TH" sz="1200" dirty="0" smtClean="0">
                <a:latin typeface="Tahoma" pitchFamily="34" charset="0"/>
                <a:cs typeface="Tahoma" pitchFamily="34" charset="0"/>
              </a:rPr>
              <a:t>-	ทำเลที่ตั้งของประเทศไทยเป็นศูนย์กลางของภูมิภาคและมีศักยภาพในการตอบรับการลงทุนจากต่างประเทศ</a:t>
            </a:r>
          </a:p>
          <a:p>
            <a:pPr marL="361950" lvl="1" indent="-180975"/>
            <a:r>
              <a:rPr lang="th-TH" sz="1200" dirty="0" smtClean="0">
                <a:latin typeface="Tahoma" pitchFamily="34" charset="0"/>
                <a:cs typeface="Tahoma" pitchFamily="34" charset="0"/>
              </a:rPr>
              <a:t>-	</a:t>
            </a:r>
            <a:r>
              <a:rPr lang="th-TH" sz="1200" spc="-20" dirty="0" smtClean="0">
                <a:latin typeface="Tahoma" pitchFamily="34" charset="0"/>
                <a:cs typeface="Tahoma" pitchFamily="34" charset="0"/>
              </a:rPr>
              <a:t>การสนับสนุนของภาครัฐในการส่งเสริมการลงทุนจากต่างประเทศ</a:t>
            </a:r>
            <a:endParaRPr lang="en-US" sz="1200" spc="-2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60925" y="4357694"/>
            <a:ext cx="4500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การลงทุนที่ได้รับการส่งเสริมจาก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BOI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ในปี 2558 มีแนวโน้มเพิ่มขึ้นสาเหตุหลักมาจากนโยบายการสนับสนุนของภาครัฐบาลที่ผลักดันการส่งเสริมการลงทุนจากต่างประเทศให้เข้ามาลงทุนทางตรงในประเทศไทยอย่างต่อเนื่อง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9433" y="3443734"/>
            <a:ext cx="14847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" dirty="0" smtClean="0">
                <a:latin typeface="Tahoma" pitchFamily="34" charset="0"/>
                <a:cs typeface="Tahoma" pitchFamily="34" charset="0"/>
              </a:rPr>
              <a:t>ที่มา</a:t>
            </a:r>
            <a:r>
              <a:rPr lang="en-US" sz="800" dirty="0" smtClean="0">
                <a:latin typeface="Tahoma" pitchFamily="34" charset="0"/>
                <a:cs typeface="Tahoma" pitchFamily="34" charset="0"/>
              </a:rPr>
              <a:t> :</a:t>
            </a:r>
            <a:r>
              <a:rPr lang="th-TH" sz="800" dirty="0" smtClean="0">
                <a:latin typeface="Tahoma" pitchFamily="34" charset="0"/>
                <a:cs typeface="Tahoma" pitchFamily="34" charset="0"/>
              </a:rPr>
              <a:t> ธนาคารแห่งประเทศไทย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0383" y="6296045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" dirty="0" smtClean="0">
                <a:latin typeface="Tahoma" pitchFamily="34" charset="0"/>
                <a:cs typeface="Tahoma" pitchFamily="34" charset="0"/>
              </a:rPr>
              <a:t>ที่มา</a:t>
            </a:r>
            <a:r>
              <a:rPr lang="en-US" sz="800" dirty="0" smtClean="0">
                <a:latin typeface="Tahoma" pitchFamily="34" charset="0"/>
                <a:cs typeface="Tahoma" pitchFamily="34" charset="0"/>
              </a:rPr>
              <a:t> :</a:t>
            </a:r>
            <a:r>
              <a:rPr lang="th-TH" sz="800" dirty="0" smtClean="0">
                <a:latin typeface="Tahoma" pitchFamily="34" charset="0"/>
                <a:cs typeface="Tahoma" pitchFamily="34" charset="0"/>
              </a:rPr>
              <a:t> สำนักงานคณะกรรมการส่งเสริมการลงทุน (</a:t>
            </a:r>
            <a:r>
              <a:rPr lang="en-US" sz="800" dirty="0" smtClean="0">
                <a:latin typeface="Tahoma" pitchFamily="34" charset="0"/>
                <a:cs typeface="Tahoma" pitchFamily="34" charset="0"/>
              </a:rPr>
              <a:t>BOI)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rot="5400000">
            <a:off x="1782115" y="2344104"/>
            <a:ext cx="158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1752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1782115" y="5123500"/>
            <a:ext cx="158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1752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06133" y="3791254"/>
            <a:ext cx="2952000" cy="228095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222213" y="3786189"/>
            <a:ext cx="2952000" cy="228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6395" y="222232"/>
            <a:ext cx="9398000" cy="563562"/>
          </a:xfrm>
        </p:spPr>
        <p:txBody>
          <a:bodyPr/>
          <a:lstStyle/>
          <a:p>
            <a:pPr eaLnBrk="1" hangingPunct="1"/>
            <a:r>
              <a:rPr lang="th-TH" dirty="0" smtClean="0">
                <a:solidFill>
                  <a:schemeClr val="tx1"/>
                </a:solidFill>
                <a:effectLst/>
              </a:rPr>
              <a:t>การแข่งขัน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1782" y="1172962"/>
            <a:ext cx="8615423" cy="162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180975" indent="-180975">
              <a:spcAft>
                <a:spcPts val="0"/>
              </a:spcAft>
              <a:buClr>
                <a:srgbClr val="C00000"/>
              </a:buClr>
            </a:pP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บริษัทฯ มีคู่แข่งทางตรงในอุตสาหกรรมเครื่องกำเนิดไอน้ำไม่มาก</a:t>
            </a:r>
            <a:endParaRPr lang="th-TH" sz="1200" dirty="0" smtClean="0">
              <a:latin typeface="Tahoma" pitchFamily="34" charset="0"/>
              <a:cs typeface="Tahoma" pitchFamily="34" charset="0"/>
            </a:endParaRPr>
          </a:p>
          <a:p>
            <a:pPr marL="180975" indent="-180975">
              <a:spcAft>
                <a:spcPts val="0"/>
              </a:spcAft>
              <a:buClr>
                <a:srgbClr val="C00000"/>
              </a:buClr>
              <a:buFont typeface="Monotype Corsiva" pitchFamily="66" charset="0"/>
              <a:buChar char="■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ผลิตภัณฑ์เครื่องกำเนิดไอน้ำและระบบเผาไหม้ของกลุ่มบริษัทฯ เป็นผลิตภัณฑ์คุณภาพสูง (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Premium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Product)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 และได้รับการตรวจสอบคุณภาพและมาตรฐานจากหน่วยงานต่างๆ ดังนี้</a:t>
            </a:r>
          </a:p>
          <a:p>
            <a:pPr marL="180975">
              <a:spcAft>
                <a:spcPts val="0"/>
              </a:spcAft>
              <a:buClr>
                <a:srgbClr val="C00000"/>
              </a:buClr>
            </a:pPr>
            <a:r>
              <a:rPr lang="th-TH" sz="1200" spc="-20" dirty="0" smtClean="0">
                <a:latin typeface="Tahoma" pitchFamily="34" charset="0"/>
                <a:cs typeface="Tahoma" pitchFamily="34" charset="0"/>
              </a:rPr>
              <a:t>- เครื่องกำเนิดไอน้ำทุกลูกของบริษัทฯ ต้องผ่านการตรวจสอบและรับรองโดยสำนักงานเทคโนโลยีความปลอดภัย กรมโรงงานอุตสาหกรรม </a:t>
            </a:r>
          </a:p>
          <a:p>
            <a:pPr marL="180975">
              <a:spcAft>
                <a:spcPts val="600"/>
              </a:spcAft>
              <a:buClr>
                <a:srgbClr val="C00000"/>
              </a:buClr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- ผลิตภัณฑ์ของบริษัทฯ ได้รับรองมาตรฐานคุณภาพทั้ง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ASME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ของประเทศอเมริกา และ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DIN EN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ของประเทศในแถบยุโรป </a:t>
            </a:r>
          </a:p>
          <a:p>
            <a:pPr marL="180975" indent="-180975">
              <a:spcAft>
                <a:spcPts val="600"/>
              </a:spcAft>
              <a:buClr>
                <a:srgbClr val="C00000"/>
              </a:buClr>
              <a:buFont typeface="Monotype Corsiva" pitchFamily="66" charset="0"/>
              <a:buChar char="■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บริษัทฯ เป็นตัวแทนจำหน่ายเครื่องกำเนิดไอน้ำและอุปกรณ์ประกอบเพียงรายเดียวของประเทศไทย (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Execlusive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Dealer)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จากเจ้าของเทคโนโลยีเครื่องกำเนิดไอน้ำระดับสากล อาทิ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Schneider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Kessel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Berlin,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EckrohrKessel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Vyncke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Saacke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เป็นต้น</a:t>
            </a:r>
          </a:p>
        </p:txBody>
      </p:sp>
      <p:pic>
        <p:nvPicPr>
          <p:cNvPr id="1028" name="Picture 4" descr="http://ledlighting.co.th/assets/images/project/logo10.jpg"/>
          <p:cNvPicPr>
            <a:picLocks noChangeAspect="1" noChangeArrowheads="1"/>
          </p:cNvPicPr>
          <p:nvPr/>
        </p:nvPicPr>
        <p:blipFill>
          <a:blip r:embed="rId3" cstate="print"/>
          <a:srcRect l="11250" t="26250" r="11250" b="23267"/>
          <a:stretch>
            <a:fillRect/>
          </a:stretch>
        </p:blipFill>
        <p:spPr bwMode="auto">
          <a:xfrm>
            <a:off x="1993851" y="4346210"/>
            <a:ext cx="1224000" cy="79730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357" y="5227876"/>
            <a:ext cx="1404000" cy="55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7877" y="5470166"/>
            <a:ext cx="1476000" cy="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angle 30"/>
          <p:cNvSpPr/>
          <p:nvPr/>
        </p:nvSpPr>
        <p:spPr>
          <a:xfrm>
            <a:off x="503207" y="3796211"/>
            <a:ext cx="2952000" cy="3960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คู่แข่งขันในประเทศไทย</a:t>
            </a:r>
            <a:endParaRPr lang="en-US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338" name="Picture 2" descr="http://www.thaitechno.net/uploadedimages/Logo_37325_298123556_fullsiz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959" y="4513313"/>
            <a:ext cx="1143008" cy="630199"/>
          </a:xfrm>
          <a:prstGeom prst="rect">
            <a:avLst/>
          </a:prstGeom>
          <a:noFill/>
        </p:spPr>
      </p:pic>
      <p:pic>
        <p:nvPicPr>
          <p:cNvPr id="38" name="Picture 8" descr="https://upload.wikimedia.org/wikipedia/commons/thumb/b/bd/Viessmann-logo.svg/1000px-Viessmann-logo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1879" y="4329678"/>
            <a:ext cx="1445935" cy="313768"/>
          </a:xfrm>
          <a:prstGeom prst="rect">
            <a:avLst/>
          </a:prstGeom>
          <a:noFill/>
        </p:spPr>
      </p:pic>
      <p:pic>
        <p:nvPicPr>
          <p:cNvPr id="39" name="Picture 10" descr="http://www.safetyofficercourse.net/wp-content/uploads/2013/11/Standardkessel-Baumgarte-Services.gif"/>
          <p:cNvPicPr>
            <a:picLocks noChangeAspect="1" noChangeArrowheads="1"/>
          </p:cNvPicPr>
          <p:nvPr/>
        </p:nvPicPr>
        <p:blipFill>
          <a:blip r:embed="rId8" cstate="print"/>
          <a:srcRect b="35421"/>
          <a:stretch>
            <a:fillRect/>
          </a:stretch>
        </p:blipFill>
        <p:spPr bwMode="auto">
          <a:xfrm>
            <a:off x="6441854" y="4643446"/>
            <a:ext cx="1705219" cy="528584"/>
          </a:xfrm>
          <a:prstGeom prst="rect">
            <a:avLst/>
          </a:prstGeom>
          <a:noFill/>
        </p:spPr>
      </p:pic>
      <p:pic>
        <p:nvPicPr>
          <p:cNvPr id="40" name="Picture 12" descr="https://upload.wikimedia.org/wikipedia/en/thumb/e/e0/Thermax_logo.svg/202px-Thermax_logo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60387" y="4316413"/>
            <a:ext cx="566728" cy="701396"/>
          </a:xfrm>
          <a:prstGeom prst="rect">
            <a:avLst/>
          </a:prstGeom>
          <a:noFill/>
        </p:spPr>
      </p:pic>
      <p:pic>
        <p:nvPicPr>
          <p:cNvPr id="41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6406" y="5062743"/>
            <a:ext cx="1519229" cy="5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15" descr="https://www.miuraboiler.com/images/miura_logo1a.jpg"/>
          <p:cNvPicPr>
            <a:picLocks noChangeAspect="1" noChangeArrowheads="1"/>
          </p:cNvPicPr>
          <p:nvPr/>
        </p:nvPicPr>
        <p:blipFill>
          <a:blip r:embed="rId11" cstate="print"/>
          <a:srcRect t="13902" b="20541"/>
          <a:stretch>
            <a:fillRect/>
          </a:stretch>
        </p:blipFill>
        <p:spPr bwMode="auto">
          <a:xfrm>
            <a:off x="6581879" y="5500702"/>
            <a:ext cx="1350880" cy="483934"/>
          </a:xfrm>
          <a:prstGeom prst="rect">
            <a:avLst/>
          </a:prstGeom>
          <a:noFill/>
        </p:spPr>
      </p:pic>
      <p:pic>
        <p:nvPicPr>
          <p:cNvPr id="43" name="Picture 17" descr="http://www.jutasama.com.my/site/data/images/item/img_53_Mackenzie_Industries_Sdn_Bhd.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2825" y="5246538"/>
            <a:ext cx="684000" cy="6840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6217035" y="3791254"/>
            <a:ext cx="2952000" cy="39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คู่แข่งขันในต่างประเทศ</a:t>
            </a:r>
            <a:endParaRPr lang="en-US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693134" y="3187707"/>
            <a:ext cx="2316154" cy="1241425"/>
            <a:chOff x="3519496" y="3074988"/>
            <a:chExt cx="2316154" cy="1241425"/>
          </a:xfrm>
        </p:grpSpPr>
        <p:sp>
          <p:nvSpPr>
            <p:cNvPr id="59" name="Freeform 7"/>
            <p:cNvSpPr>
              <a:spLocks/>
            </p:cNvSpPr>
            <p:nvPr/>
          </p:nvSpPr>
          <p:spPr bwMode="gray">
            <a:xfrm>
              <a:off x="3519496" y="3074988"/>
              <a:ext cx="903288" cy="1241425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gray">
            <a:xfrm flipH="1">
              <a:off x="4932363" y="3074988"/>
              <a:ext cx="903287" cy="1241425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2844701" y="2919941"/>
            <a:ext cx="6645275" cy="97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150000"/>
              </a:lnSpc>
            </a:pPr>
            <a:r>
              <a:rPr lang="th-TH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ส่วนที่ 4</a:t>
            </a:r>
          </a:p>
          <a:p>
            <a:pPr algn="r">
              <a:lnSpc>
                <a:spcPct val="150000"/>
              </a:lnSpc>
            </a:pPr>
            <a:r>
              <a:rPr lang="th-TH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โครงการในอนาคต</a:t>
            </a:r>
            <a:endParaRPr lang="en-GB" sz="22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9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06395" y="222232"/>
            <a:ext cx="7754926" cy="5635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th-TH" dirty="0" smtClean="0">
                <a:solidFill>
                  <a:schemeClr val="tx1"/>
                </a:solidFill>
                <a:effectLst/>
              </a:rPr>
              <a:t>โครงการในอนาคต</a:t>
            </a:r>
            <a:endParaRPr lang="th-TH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825" y="1142984"/>
            <a:ext cx="8100000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r>
              <a:rPr lang="th-TH" sz="12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โครงการขยายพื้นที่การผลิตและเพิ่มกำลังการผลิตโรงงานระยอง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8517" y="1519224"/>
            <a:ext cx="7834862" cy="223200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7800" indent="-1778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ขยายพื้นที่การผลิตและเพิ่มกำลังการผลิตโรงงานระยอง</a:t>
            </a:r>
          </a:p>
          <a:p>
            <a:pPr marL="360363" indent="-184150">
              <a:buFontTx/>
              <a:buChar char="-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ก่อสร้างอาคารสำหรับเป็นพื้นที่จัดเตรียมวัสดุ ขนาดพื้นที่ 1,440 ตารางเมตร พร้อมพื้นทีใช้สอยอื่นๆ 222 ตารางเมตร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 marL="360363" indent="-184150">
              <a:spcAft>
                <a:spcPts val="600"/>
              </a:spcAft>
              <a:buFontTx/>
              <a:buChar char="-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ก่อสร้างอาคารขนาด 216 ตารางเมตร สำหรับติดตั้งเครื่องจักรขึ้นรูปห้องเผาไหม้ให้เป็นลอนด้วยความร้อน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และจัดซื้อเครื่องจักรที่เกี่ยวข้อง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 marL="177800" indent="-1778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คาดว่าจะสามารถเพิ่มกำลังผลิตได้อีก 20%-25% </a:t>
            </a:r>
          </a:p>
          <a:p>
            <a:pPr marL="177800" indent="-1778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ระยะเวลาดำเนินการ ปี 2558-2560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 marL="177800" indent="-1778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ใช้เงินลงทุนรวมประมาณ 90.50 ล้านบาท (โดยใช้เงินที่ได้จากการระดมทุน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IPO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ประมาณ 76.50 ล้านบาท)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 marL="360363" indent="-184150">
              <a:buFontTx/>
              <a:buChar char="-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สำหรับการขยายพื้นที่การผลิตประมาณ 31 ล้านบาท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 marL="360363" indent="-184150">
              <a:buFontTx/>
              <a:buChar char="-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สำหรับอุปกรณ์และเครื่องจักรในการผลิตประมาณ 59.50 ล้านบาท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9447" y="3814765"/>
            <a:ext cx="8100000" cy="360000"/>
          </a:xfrm>
          <a:prstGeom prst="rect">
            <a:avLst/>
          </a:prstGeom>
          <a:solidFill>
            <a:srgbClr val="FF0000"/>
          </a:solidFill>
        </p:spPr>
        <p:txBody>
          <a:bodyPr wrap="square" anchor="ctr">
            <a:noAutofit/>
          </a:bodyPr>
          <a:lstStyle/>
          <a:p>
            <a:r>
              <a:rPr lang="th-TH" sz="12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โครงการขยายกำลังผลิตโรงงานบางพลี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8517" y="4176736"/>
            <a:ext cx="7830099" cy="201600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77800" indent="-1778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ขยายกำลังผลิตโรงงานบางพลี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 marL="361950" indent="-180975">
              <a:spcAft>
                <a:spcPts val="0"/>
              </a:spcAft>
              <a:buFontTx/>
              <a:buChar char="-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ก่อสร้างอาคารเพื่อจัดเตรียมวัสดุและอุปกรณ์ในการผลิต รวมทั้งห้องปฏิบัติงานไฟฟ้า เพื่อผลิตตู้ควบคุมเครื่องกำเนิด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      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ไอน้ำในพื้นที่ไม่มีฝุ่น (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Clean Room)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361950" indent="-180975">
              <a:spcAft>
                <a:spcPts val="600"/>
              </a:spcAft>
              <a:buFontTx/>
              <a:buChar char="-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ลงทุนจัดซื้อเครื่องจักรและเครื่องมือเพิ่มเติม</a:t>
            </a:r>
          </a:p>
          <a:p>
            <a:pPr marL="177800" indent="-1778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เพิ่มพื้นที่การผลิตได้ประมาณ 10%-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15%</a:t>
            </a:r>
            <a:endParaRPr lang="th-TH" sz="1200" dirty="0" smtClean="0">
              <a:latin typeface="Tahoma" pitchFamily="34" charset="0"/>
              <a:cs typeface="Tahoma" pitchFamily="34" charset="0"/>
            </a:endParaRPr>
          </a:p>
          <a:p>
            <a:pPr marL="177800" indent="-1778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ระยะเวลาดำเนินการ ปี 2558-2559</a:t>
            </a:r>
          </a:p>
          <a:p>
            <a:pPr marL="177800" indent="-1778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ใช้งบประมาณลงทุน 9.75 ล้านบาท </a:t>
            </a:r>
          </a:p>
          <a:p>
            <a:pPr marL="361950" indent="-180975">
              <a:spcAft>
                <a:spcPts val="0"/>
              </a:spcAft>
              <a:buFontTx/>
              <a:buChar char="-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ตัวอาคาร 5 ล้านบาท </a:t>
            </a:r>
          </a:p>
          <a:p>
            <a:pPr marL="361950" indent="-180975">
              <a:spcAft>
                <a:spcPts val="0"/>
              </a:spcAft>
              <a:buFontTx/>
              <a:buChar char="-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เครื่องมือเครื่องจักร 4.75 ล้านบาท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4584" y="3786190"/>
            <a:ext cx="432000" cy="43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04584" y="1120562"/>
            <a:ext cx="432000" cy="43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06395" y="222232"/>
            <a:ext cx="7754926" cy="5635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th-TH" dirty="0" smtClean="0">
                <a:solidFill>
                  <a:schemeClr val="tx1"/>
                </a:solidFill>
                <a:effectLst/>
              </a:rPr>
              <a:t>โครงการในอนาคต</a:t>
            </a:r>
            <a:endParaRPr lang="th-TH" dirty="0"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48557" y="4172074"/>
            <a:ext cx="7484347" cy="90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177800" indent="-1778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ขยายตลาดต่างประเทศให้มากขึ้น ผ่านรูปแบบการตั้งสำนักงานขายและบริการ หรือสำนักงานสาขา</a:t>
            </a:r>
            <a:br>
              <a:rPr lang="th-TH" sz="1200" dirty="0" smtClean="0">
                <a:latin typeface="Tahoma" pitchFamily="34" charset="0"/>
                <a:cs typeface="Tahoma" pitchFamily="34" charset="0"/>
              </a:rPr>
            </a:br>
            <a:r>
              <a:rPr lang="th-TH" sz="1200" dirty="0" smtClean="0">
                <a:latin typeface="Tahoma" pitchFamily="34" charset="0"/>
                <a:cs typeface="Tahoma" pitchFamily="34" charset="0"/>
              </a:rPr>
              <a:t>ในต่างประเทศ โดยเน้นประเทศในกลุ่ม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AEC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จีน และเอเชียใต้ </a:t>
            </a:r>
          </a:p>
          <a:p>
            <a:pPr marL="177800" indent="-1778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บริษัทคาดว่าจะใช้งบประมาณทั้งสิ้นประมาณ 25 ล้านบาท</a:t>
            </a:r>
          </a:p>
          <a:p>
            <a:pPr marL="177800" indent="-1778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ระยะเวลาดำเนินการ ปี 2559-2560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01400" y="3812074"/>
            <a:ext cx="8100000" cy="360000"/>
          </a:xfrm>
          <a:prstGeom prst="rect">
            <a:avLst/>
          </a:prstGeom>
          <a:solidFill>
            <a:srgbClr val="FF0000"/>
          </a:solidFill>
        </p:spPr>
        <p:txBody>
          <a:bodyPr wrap="square" anchor="ctr">
            <a:noAutofit/>
          </a:bodyPr>
          <a:lstStyle/>
          <a:p>
            <a:r>
              <a:rPr lang="th-TH" sz="12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โครงการเปิดสำนักงานขายและบริการในต่างประเทศ 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48557" y="5585418"/>
            <a:ext cx="7484062" cy="90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177800" indent="-1778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จัดหาและพัฒนาโปรแกรมคำนวณและออกแบบทางด้านวิศวกรรมที่เกี่ยวกับเครื่องกำเนิดไอน้ำและระบบเผาไหม้ รวมทั้งจัดตั้งหน่วยงานวิศวกรรมออกแบบ และลงทุนพื้นที่สำนักงานเพิ่มเติม</a:t>
            </a:r>
          </a:p>
          <a:p>
            <a:pPr marL="177800" indent="-1778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บริษัทคาดว่าจะใช้งบประมาณทั้งสิ้นประมาณ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30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 ล้านบาท</a:t>
            </a:r>
          </a:p>
          <a:p>
            <a:pPr marL="177800" indent="-1778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ระยะเวลาดำเนินการ ปี 2559-2560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01400" y="5225418"/>
            <a:ext cx="8100000" cy="360000"/>
          </a:xfrm>
          <a:prstGeom prst="rect">
            <a:avLst/>
          </a:prstGeom>
          <a:solidFill>
            <a:srgbClr val="FF0000"/>
          </a:solidFill>
        </p:spPr>
        <p:txBody>
          <a:bodyPr wrap="square" anchor="ctr">
            <a:noAutofit/>
          </a:bodyPr>
          <a:lstStyle/>
          <a:p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โครงการพัฒนาโปรแกรมคำนวณและออกแบบทางวิศวกรรม และการจัดตั้งหน่วยงานวิศวกรรมออกแบบ </a:t>
            </a:r>
            <a:endParaRPr lang="en-US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48557" y="2795702"/>
            <a:ext cx="7475531" cy="90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177800" indent="-1778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วิจัยพัฒนาผลิตภัณฑ์ระบบเผาไหม้ทั้งชนิดและรุ่นใหม่ๆ ที่มีขนาดและประสิทธิภาพมากขึ้นโดยเน้นการพัฒนาเทคโนโลยีที่รักษาสิ่งแวดล้อมเป็นหลัก</a:t>
            </a:r>
          </a:p>
          <a:p>
            <a:pPr marL="177800" indent="-1778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บริษัทคาดว่าจะใช้เงินลงทุนประมาณ 7 ล้านบาท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177800" indent="-1778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ระยะเวลาดำเนินการ ปี 2559-2560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85356" y="2438512"/>
            <a:ext cx="8100000" cy="360000"/>
          </a:xfrm>
          <a:prstGeom prst="rect">
            <a:avLst/>
          </a:prstGeom>
          <a:solidFill>
            <a:srgbClr val="FF0000"/>
          </a:solidFill>
        </p:spPr>
        <p:txBody>
          <a:bodyPr wrap="square" anchor="ctr">
            <a:noAutofit/>
          </a:bodyPr>
          <a:lstStyle/>
          <a:p>
            <a:r>
              <a:rPr lang="th-TH" sz="12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โครงการวิจัยและพัฒนาระบบเผาไหม้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04541" y="1395270"/>
            <a:ext cx="7609313" cy="90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177800" indent="-1778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ก่อสร้างอาคารขนาด 290 ตารางเมตร และปรับปรุงพี้นที่สำนักงานที่มีอยู่เดิมบางส่วน เพื่อจัดตั้ง</a:t>
            </a:r>
            <a:br>
              <a:rPr lang="th-TH" sz="1200" dirty="0" smtClean="0">
                <a:latin typeface="Tahoma" pitchFamily="34" charset="0"/>
                <a:cs typeface="Tahoma" pitchFamily="34" charset="0"/>
              </a:rPr>
            </a:br>
            <a:r>
              <a:rPr lang="th-TH" sz="1200" dirty="0" smtClean="0">
                <a:latin typeface="Tahoma" pitchFamily="34" charset="0"/>
                <a:cs typeface="Tahoma" pitchFamily="34" charset="0"/>
              </a:rPr>
              <a:t>ศูนย์ฝึกอบรมลูกค้า พนักงานและบุคคลทั่วไป</a:t>
            </a:r>
          </a:p>
          <a:p>
            <a:pPr marL="177800" indent="-177800" algn="thaiDist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บริษัทคาดว่าจะใช้เงินลงทุนประมาณ 10 ล้านบาท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177800" indent="-177800" algn="thaiDist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ระยะเวลาดำเนินการ ปี 2559-2560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85357" y="1038080"/>
            <a:ext cx="8100000" cy="360000"/>
          </a:xfrm>
          <a:prstGeom prst="rect">
            <a:avLst/>
          </a:prstGeom>
          <a:solidFill>
            <a:srgbClr val="FF0000"/>
          </a:solidFill>
        </p:spPr>
        <p:txBody>
          <a:bodyPr wrap="square" anchor="ctr">
            <a:noAutofit/>
          </a:bodyPr>
          <a:lstStyle/>
          <a:p>
            <a:r>
              <a:rPr lang="th-TH" sz="12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โครงการจัดตั้งศูนย์ฝึกอบรม 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85534" y="985821"/>
            <a:ext cx="432000" cy="43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76009" y="2390196"/>
            <a:ext cx="432000" cy="43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6009" y="3773736"/>
            <a:ext cx="432000" cy="43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04584" y="5162562"/>
            <a:ext cx="432000" cy="43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6</a:t>
            </a:r>
            <a:endParaRPr lang="en-US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2844701" y="2919941"/>
            <a:ext cx="6645275" cy="97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150000"/>
              </a:lnSpc>
            </a:pPr>
            <a:r>
              <a:rPr lang="th-TH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ส่วนที่ 5</a:t>
            </a:r>
          </a:p>
          <a:p>
            <a:pPr algn="r">
              <a:lnSpc>
                <a:spcPct val="150000"/>
              </a:lnSpc>
            </a:pPr>
            <a:r>
              <a:rPr lang="th-TH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สรุปข้อมูลทางการเงิน</a:t>
            </a:r>
            <a:endParaRPr lang="en-GB" sz="22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5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31769" y="947720"/>
            <a:ext cx="3960000" cy="320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รายได้จากการดำเนินงาน</a:t>
            </a:r>
            <a:endParaRPr lang="th-TH" sz="1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91123" y="1266810"/>
            <a:ext cx="6623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sz="800" b="1" dirty="0">
                <a:latin typeface="Tahoma" pitchFamily="34" charset="0"/>
                <a:cs typeface="Tahoma" pitchFamily="34" charset="0"/>
              </a:rPr>
              <a:t>ล้านบาท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6395" y="214290"/>
            <a:ext cx="7754926" cy="56356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รายได้</a:t>
            </a:r>
            <a:endParaRPr kumimoji="0" lang="th-TH" sz="22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836262107"/>
              </p:ext>
            </p:extLst>
          </p:nvPr>
        </p:nvGraphicFramePr>
        <p:xfrm>
          <a:off x="5013329" y="1357298"/>
          <a:ext cx="4105761" cy="2389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0338537"/>
              </p:ext>
            </p:extLst>
          </p:nvPr>
        </p:nvGraphicFramePr>
        <p:xfrm>
          <a:off x="362725" y="4286256"/>
          <a:ext cx="4038600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1325" y="3781404"/>
            <a:ext cx="3960000" cy="320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รายได้ตามสัญญา</a:t>
            </a:r>
            <a:endParaRPr lang="th-TH" sz="1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91123" y="4111473"/>
            <a:ext cx="6623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sz="800" b="1" dirty="0">
                <a:latin typeface="Tahoma" pitchFamily="34" charset="0"/>
                <a:cs typeface="Tahoma" pitchFamily="34" charset="0"/>
              </a:rPr>
              <a:t>ล้านบาท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075239" y="3781404"/>
            <a:ext cx="3960000" cy="320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รายได้จากการให้บริการ</a:t>
            </a:r>
            <a:endParaRPr lang="th-TH" sz="1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H="1">
            <a:off x="2932099" y="4436910"/>
            <a:ext cx="1259" cy="1656000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0338537"/>
              </p:ext>
            </p:extLst>
          </p:nvPr>
        </p:nvGraphicFramePr>
        <p:xfrm>
          <a:off x="5037167" y="4286256"/>
          <a:ext cx="4038600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984615" y="4111473"/>
            <a:ext cx="6623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sz="800" b="1" dirty="0">
                <a:latin typeface="Tahoma" pitchFamily="34" charset="0"/>
                <a:cs typeface="Tahoma" pitchFamily="34" charset="0"/>
              </a:rPr>
              <a:t>ล้านบาท</a:t>
            </a: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flipH="1">
            <a:off x="7618432" y="4338644"/>
            <a:ext cx="1259" cy="1764000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075239" y="947720"/>
            <a:ext cx="3960000" cy="320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สัดส่วนรายได้จากการดำเนินงาน</a:t>
            </a:r>
            <a:endParaRPr lang="th-TH" sz="1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08714072"/>
              </p:ext>
            </p:extLst>
          </p:nvPr>
        </p:nvGraphicFramePr>
        <p:xfrm>
          <a:off x="362725" y="1442904"/>
          <a:ext cx="4038600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Line 11"/>
          <p:cNvSpPr>
            <a:spLocks noChangeShapeType="1"/>
          </p:cNvSpPr>
          <p:nvPr/>
        </p:nvSpPr>
        <p:spPr bwMode="auto">
          <a:xfrm flipH="1">
            <a:off x="2932099" y="1626585"/>
            <a:ext cx="1259" cy="1620000"/>
          </a:xfrm>
          <a:prstGeom prst="line">
            <a:avLst/>
          </a:prstGeom>
          <a:noFill/>
          <a:ln w="19050">
            <a:solidFill>
              <a:srgbClr val="CC33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188517" y="1916832"/>
            <a:ext cx="136815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371639">
            <a:off x="1364280" y="2080381"/>
            <a:ext cx="10166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CAGR = -2.4</a:t>
            </a:r>
            <a:r>
              <a:rPr lang="th-TH" sz="800" b="1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800" b="1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en-US" sz="800" b="1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204741" y="2364577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371639">
            <a:off x="1349549" y="5109712"/>
            <a:ext cx="10166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CAGR = -2.74%</a:t>
            </a:r>
            <a:endParaRPr lang="en-US" sz="800" b="1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88516" y="4947320"/>
            <a:ext cx="136815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01546" y="5379372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75674">
            <a:off x="3165160" y="5514684"/>
            <a:ext cx="8771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 = -0.05%</a:t>
            </a:r>
            <a:endParaRPr lang="en-US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355876">
            <a:off x="6060248" y="5028133"/>
            <a:ext cx="10166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CAGR = -0.72%</a:t>
            </a:r>
            <a:endParaRPr lang="en-US" sz="800" b="1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869037" y="4875312"/>
            <a:ext cx="136815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20761616">
            <a:off x="7872328" y="5343657"/>
            <a:ext cx="9717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CAGR = 5.19%</a:t>
            </a:r>
            <a:endParaRPr lang="en-US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926150" y="5229523"/>
            <a:ext cx="751199" cy="1498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2844701" y="2919941"/>
            <a:ext cx="6645275" cy="97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150000"/>
              </a:lnSpc>
            </a:pPr>
            <a:r>
              <a:rPr lang="th-TH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ส่วนที่ </a:t>
            </a:r>
            <a:r>
              <a:rPr lang="th-TH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1</a:t>
            </a:r>
            <a:endParaRPr lang="th-TH" sz="20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  <a:cs typeface="Tahoma" pitchFamily="34" charset="0"/>
            </a:endParaRPr>
          </a:p>
          <a:p>
            <a:pPr algn="r">
              <a:lnSpc>
                <a:spcPct val="150000"/>
              </a:lnSpc>
            </a:pPr>
            <a:r>
              <a:rPr lang="th-TH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ข้อมูลบริษัท</a:t>
            </a:r>
            <a:endParaRPr lang="en-GB" sz="22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0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06395" y="222232"/>
            <a:ext cx="7754926" cy="5635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th-TH" dirty="0" smtClean="0">
                <a:solidFill>
                  <a:schemeClr val="tx1"/>
                </a:solidFill>
                <a:effectLst/>
              </a:rPr>
              <a:t>ผลการดำเนินงาน</a:t>
            </a:r>
            <a:endParaRPr lang="th-TH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8" name="Chart 37"/>
          <p:cNvGraphicFramePr/>
          <p:nvPr>
            <p:extLst>
              <p:ext uri="{D42A27DB-BD31-4B8C-83A1-F6EECF244321}">
                <p14:modId xmlns:p14="http://schemas.microsoft.com/office/powerpoint/2010/main" xmlns="" val="910512020"/>
              </p:ext>
            </p:extLst>
          </p:nvPr>
        </p:nvGraphicFramePr>
        <p:xfrm>
          <a:off x="4787155" y="1500174"/>
          <a:ext cx="4417200" cy="234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4932363" y="927770"/>
            <a:ext cx="3960000" cy="32004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th-TH" sz="1000" b="1" dirty="0" smtClean="0">
                <a:solidFill>
                  <a:schemeClr val="bg1"/>
                </a:solidFill>
                <a:cs typeface="Tahoma" pitchFamily="34" charset="0"/>
              </a:rPr>
              <a:t>รายได้-ต้นทุน</a:t>
            </a:r>
            <a:r>
              <a:rPr lang="th-TH" sz="1000" b="1" dirty="0">
                <a:solidFill>
                  <a:schemeClr val="bg1"/>
                </a:solidFill>
                <a:cs typeface="Tahoma" pitchFamily="34" charset="0"/>
              </a:rPr>
              <a:t>งา</a:t>
            </a:r>
            <a:r>
              <a:rPr lang="th-TH" sz="1000" b="1" dirty="0" smtClean="0">
                <a:solidFill>
                  <a:schemeClr val="bg1"/>
                </a:solidFill>
                <a:cs typeface="Tahoma" pitchFamily="34" charset="0"/>
              </a:rPr>
              <a:t>นการให้บริการและ</a:t>
            </a:r>
            <a:r>
              <a:rPr lang="th-TH" sz="1000" b="1" dirty="0">
                <a:solidFill>
                  <a:schemeClr val="bg1"/>
                </a:solidFill>
                <a:cs typeface="Tahoma" pitchFamily="34" charset="0"/>
              </a:rPr>
              <a:t>อัตรากำไรขั้นต้น </a:t>
            </a:r>
          </a:p>
        </p:txBody>
      </p:sp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xmlns="" val="362487629"/>
              </p:ext>
            </p:extLst>
          </p:nvPr>
        </p:nvGraphicFramePr>
        <p:xfrm>
          <a:off x="2779887" y="4418560"/>
          <a:ext cx="4367054" cy="2256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2756415" y="3929066"/>
            <a:ext cx="4003358" cy="32004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th-TH" sz="1000" b="1" dirty="0" smtClean="0">
                <a:solidFill>
                  <a:schemeClr val="bg1"/>
                </a:solidFill>
                <a:cs typeface="Tahoma" pitchFamily="34" charset="0"/>
              </a:rPr>
              <a:t>กำไรขั้นต้นและอัตรากำไรขั้นต้น</a:t>
            </a:r>
          </a:p>
        </p:txBody>
      </p:sp>
      <p:cxnSp>
        <p:nvCxnSpPr>
          <p:cNvPr id="43" name="Straight Connector 42"/>
          <p:cNvCxnSpPr/>
          <p:nvPr/>
        </p:nvCxnSpPr>
        <p:spPr bwMode="auto">
          <a:xfrm rot="5400000">
            <a:off x="6352460" y="2454169"/>
            <a:ext cx="201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1752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>
            <a:off x="4310351" y="5419230"/>
            <a:ext cx="192024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1752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6" name="Chart 45"/>
          <p:cNvGraphicFramePr/>
          <p:nvPr>
            <p:extLst>
              <p:ext uri="{D42A27DB-BD31-4B8C-83A1-F6EECF244321}">
                <p14:modId xmlns:p14="http://schemas.microsoft.com/office/powerpoint/2010/main" xmlns="" val="1108214570"/>
              </p:ext>
            </p:extLst>
          </p:nvPr>
        </p:nvGraphicFramePr>
        <p:xfrm>
          <a:off x="327955" y="1399502"/>
          <a:ext cx="4418669" cy="245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470010" y="923343"/>
            <a:ext cx="3960000" cy="32004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th-TH" sz="1000" b="1" dirty="0" smtClean="0">
                <a:solidFill>
                  <a:schemeClr val="bg1"/>
                </a:solidFill>
                <a:cs typeface="Tahoma" pitchFamily="34" charset="0"/>
              </a:rPr>
              <a:t>รายได้-ต้นทุนงานตามสัญญาและอัตรากำไรขั้นต้น </a:t>
            </a:r>
          </a:p>
        </p:txBody>
      </p:sp>
      <p:cxnSp>
        <p:nvCxnSpPr>
          <p:cNvPr id="48" name="Straight Connector 47"/>
          <p:cNvCxnSpPr/>
          <p:nvPr/>
        </p:nvCxnSpPr>
        <p:spPr bwMode="auto">
          <a:xfrm rot="5400000">
            <a:off x="1968829" y="2503894"/>
            <a:ext cx="19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1752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2589202" y="4305112"/>
            <a:ext cx="7286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sz="800" b="1" dirty="0">
                <a:cs typeface="Tahoma" pitchFamily="34" charset="0"/>
              </a:rPr>
              <a:t>ล้านบาท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174592" y="1268760"/>
            <a:ext cx="7523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sz="800" b="1" dirty="0">
                <a:cs typeface="Tahoma" pitchFamily="34" charset="0"/>
              </a:rPr>
              <a:t>ล้านบาท</a:t>
            </a:r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4756149" y="1268760"/>
            <a:ext cx="7286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sz="800" b="1" dirty="0">
                <a:cs typeface="Tahoma" pitchFamily="34" charset="0"/>
              </a:rPr>
              <a:t>ล้านบาท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0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06395" y="222232"/>
            <a:ext cx="7754926" cy="5635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th-TH" dirty="0" smtClean="0">
                <a:solidFill>
                  <a:schemeClr val="tx1"/>
                </a:solidFill>
                <a:effectLst/>
              </a:rPr>
              <a:t>ผลการดำเนินงาน</a:t>
            </a:r>
            <a:endParaRPr lang="th-TH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8" name="Chart 37"/>
          <p:cNvGraphicFramePr/>
          <p:nvPr>
            <p:extLst>
              <p:ext uri="{D42A27DB-BD31-4B8C-83A1-F6EECF244321}">
                <p14:modId xmlns:p14="http://schemas.microsoft.com/office/powerpoint/2010/main" xmlns="" val="3220095060"/>
              </p:ext>
            </p:extLst>
          </p:nvPr>
        </p:nvGraphicFramePr>
        <p:xfrm>
          <a:off x="4499992" y="1500174"/>
          <a:ext cx="4386350" cy="234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4788024" y="908720"/>
            <a:ext cx="3931920" cy="32004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th-TH" sz="1000" b="1" dirty="0" smtClean="0">
                <a:solidFill>
                  <a:schemeClr val="bg1"/>
                </a:solidFill>
                <a:cs typeface="Tahoma" pitchFamily="34" charset="0"/>
              </a:rPr>
              <a:t>กำไรสุทธิและอัตรากำไรสุทธิ</a:t>
            </a:r>
            <a:endParaRPr lang="th-TH" sz="1000" b="1" dirty="0">
              <a:solidFill>
                <a:schemeClr val="bg1"/>
              </a:solidFill>
              <a:cs typeface="Tahoma" pitchFamily="34" charset="0"/>
            </a:endParaRPr>
          </a:p>
        </p:txBody>
      </p:sp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xmlns="" val="1163241145"/>
              </p:ext>
            </p:extLst>
          </p:nvPr>
        </p:nvGraphicFramePr>
        <p:xfrm>
          <a:off x="2494135" y="4242768"/>
          <a:ext cx="4164046" cy="234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2542101" y="3837642"/>
            <a:ext cx="4003358" cy="32004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th-TH" sz="1000" b="1" dirty="0" smtClean="0">
                <a:solidFill>
                  <a:schemeClr val="bg1"/>
                </a:solidFill>
                <a:cs typeface="Tahoma" pitchFamily="34" charset="0"/>
              </a:rPr>
              <a:t>อัตราผลตอบแทนส่วนของผู้ถือหุ้น</a:t>
            </a:r>
          </a:p>
        </p:txBody>
      </p:sp>
      <p:cxnSp>
        <p:nvCxnSpPr>
          <p:cNvPr id="43" name="Straight Connector 42"/>
          <p:cNvCxnSpPr/>
          <p:nvPr/>
        </p:nvCxnSpPr>
        <p:spPr bwMode="auto">
          <a:xfrm rot="5400000">
            <a:off x="6034405" y="2516144"/>
            <a:ext cx="201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1752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6" name="Chart 45"/>
          <p:cNvGraphicFramePr/>
          <p:nvPr>
            <p:extLst>
              <p:ext uri="{D42A27DB-BD31-4B8C-83A1-F6EECF244321}">
                <p14:modId xmlns:p14="http://schemas.microsoft.com/office/powerpoint/2010/main" xmlns="" val="1346121435"/>
              </p:ext>
            </p:extLst>
          </p:nvPr>
        </p:nvGraphicFramePr>
        <p:xfrm>
          <a:off x="220456" y="1399502"/>
          <a:ext cx="4164046" cy="245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268422" y="923343"/>
            <a:ext cx="4003358" cy="32004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th-TH" sz="1000" b="1" dirty="0" smtClean="0">
                <a:solidFill>
                  <a:schemeClr val="bg1"/>
                </a:solidFill>
                <a:cs typeface="Tahoma" pitchFamily="34" charset="0"/>
              </a:rPr>
              <a:t>ค่าใช้จ่ายในการขายและบริหารต่อรายได้รวม</a:t>
            </a:r>
          </a:p>
        </p:txBody>
      </p:sp>
      <p:cxnSp>
        <p:nvCxnSpPr>
          <p:cNvPr id="48" name="Straight Connector 47"/>
          <p:cNvCxnSpPr/>
          <p:nvPr/>
        </p:nvCxnSpPr>
        <p:spPr bwMode="auto">
          <a:xfrm rot="5400000">
            <a:off x="1612002" y="2503894"/>
            <a:ext cx="19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1752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26914" y="1268760"/>
            <a:ext cx="7286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sz="800" b="1" dirty="0">
                <a:cs typeface="Tahoma" pitchFamily="34" charset="0"/>
              </a:rPr>
              <a:t>ล้านบาท</a:t>
            </a:r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4499992" y="1268760"/>
            <a:ext cx="7286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sz="800" b="1" dirty="0">
                <a:cs typeface="Tahoma" pitchFamily="34" charset="0"/>
              </a:rPr>
              <a:t>ล้านบาท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27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06395" y="180952"/>
            <a:ext cx="7754926" cy="5635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th-TH" dirty="0" smtClean="0">
                <a:solidFill>
                  <a:schemeClr val="tx1"/>
                </a:solidFill>
                <a:effectLst/>
              </a:rPr>
              <a:t>ฐานะทางการเงิน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4984906"/>
              </p:ext>
            </p:extLst>
          </p:nvPr>
        </p:nvGraphicFramePr>
        <p:xfrm>
          <a:off x="5073701" y="4310067"/>
          <a:ext cx="4010209" cy="21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9516234"/>
              </p:ext>
            </p:extLst>
          </p:nvPr>
        </p:nvGraphicFramePr>
        <p:xfrm>
          <a:off x="460520" y="1562502"/>
          <a:ext cx="4038600" cy="227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36724" y="1029513"/>
            <a:ext cx="4104000" cy="28181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สินทรัพย์</a:t>
            </a:r>
            <a:endParaRPr lang="th-TH" sz="1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147685" y="1045531"/>
            <a:ext cx="4104000" cy="28181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000" b="1" dirty="0" smtClean="0">
                <a:solidFill>
                  <a:sysClr val="window" lastClr="FFFFFF"/>
                </a:solidFill>
                <a:latin typeface="Tahoma" pitchFamily="34" charset="0"/>
                <a:cs typeface="Tahoma" pitchFamily="34" charset="0"/>
              </a:rPr>
              <a:t>หนี้สิน</a:t>
            </a:r>
            <a:endParaRPr lang="en-US" sz="1000" b="1" dirty="0"/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xmlns="" val="770200079"/>
              </p:ext>
            </p:extLst>
          </p:nvPr>
        </p:nvGraphicFramePr>
        <p:xfrm>
          <a:off x="5137857" y="1502320"/>
          <a:ext cx="3981600" cy="227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35636" y="1367769"/>
            <a:ext cx="76673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sz="800" b="1" dirty="0">
                <a:latin typeface="Tahoma" pitchFamily="34" charset="0"/>
                <a:cs typeface="Tahoma" pitchFamily="34" charset="0"/>
              </a:rPr>
              <a:t>ล้านบาท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003801" y="1308292"/>
            <a:ext cx="7286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sz="800" b="1" dirty="0">
                <a:latin typeface="Tahoma" pitchFamily="34" charset="0"/>
                <a:cs typeface="Tahoma" pitchFamily="34" charset="0"/>
              </a:rPr>
              <a:t>ล้านบาท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003806" y="4061287"/>
            <a:ext cx="6572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800" b="1" dirty="0" smtClean="0">
                <a:latin typeface="Tahoma" pitchFamily="34" charset="0"/>
                <a:cs typeface="Tahoma" pitchFamily="34" charset="0"/>
              </a:rPr>
              <a:t>เท่า</a:t>
            </a:r>
            <a:endParaRPr lang="th-TH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146677" y="3802208"/>
            <a:ext cx="4104000" cy="28181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000" b="1" dirty="0" smtClean="0">
                <a:solidFill>
                  <a:sysClr val="window" lastClr="FFFFFF"/>
                </a:solidFill>
                <a:latin typeface="Tahoma" pitchFamily="34" charset="0"/>
                <a:cs typeface="Tahoma" pitchFamily="34" charset="0"/>
              </a:rPr>
              <a:t>อัตราส่วนหนี้สินต่อส่วนของผู้ถือหุ้น</a:t>
            </a:r>
            <a:endParaRPr lang="en-US" sz="1000" b="1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45623" y="3792135"/>
            <a:ext cx="4104000" cy="28181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000" b="1" dirty="0" smtClean="0">
                <a:solidFill>
                  <a:sysClr val="window" lastClr="FFFFFF"/>
                </a:solidFill>
                <a:latin typeface="Tahoma" pitchFamily="34" charset="0"/>
                <a:cs typeface="Tahoma" pitchFamily="34" charset="0"/>
              </a:rPr>
              <a:t>ส่วนของผู้ถือหุ้น</a:t>
            </a:r>
            <a:endParaRPr lang="en-US" sz="1000" b="1" dirty="0"/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xmlns="" val="4069274962"/>
              </p:ext>
            </p:extLst>
          </p:nvPr>
        </p:nvGraphicFramePr>
        <p:xfrm>
          <a:off x="489333" y="4226346"/>
          <a:ext cx="4151391" cy="227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51187" y="4054896"/>
            <a:ext cx="7286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h-TH" sz="800" b="1" dirty="0">
                <a:latin typeface="Tahoma" pitchFamily="34" charset="0"/>
                <a:cs typeface="Tahoma" pitchFamily="34" charset="0"/>
              </a:rPr>
              <a:t>ล้านบาท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2844701" y="2919941"/>
            <a:ext cx="6645275" cy="97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150000"/>
              </a:lnSpc>
            </a:pPr>
            <a:r>
              <a:rPr lang="th-TH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ส่วนที่ </a:t>
            </a:r>
            <a:r>
              <a:rPr lang="th-TH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6</a:t>
            </a:r>
            <a:endParaRPr lang="th-TH" sz="20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  <a:cs typeface="Tahoma" pitchFamily="34" charset="0"/>
            </a:endParaRPr>
          </a:p>
          <a:p>
            <a:pPr algn="r">
              <a:lnSpc>
                <a:spcPct val="150000"/>
              </a:lnSpc>
            </a:pPr>
            <a:r>
              <a:rPr lang="th-TH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ahoma" pitchFamily="34" charset="0"/>
              </a:rPr>
              <a:t>สรุปข้อมูลการเสนอขายหุ้น</a:t>
            </a:r>
            <a:endParaRPr lang="en-GB" sz="22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4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395" y="214290"/>
            <a:ext cx="7754926" cy="5635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th-TH" dirty="0" smtClean="0">
                <a:solidFill>
                  <a:schemeClr val="tx1"/>
                </a:solidFill>
                <a:effectLst/>
              </a:rPr>
              <a:t>ประเด็นที่น่าสนใจในการลงทุน</a:t>
            </a:r>
            <a:endParaRPr lang="th-TH" dirty="0">
              <a:solidFill>
                <a:schemeClr val="tx1"/>
              </a:solidFill>
              <a:effectLst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81" y="2674461"/>
            <a:ext cx="1894748" cy="582773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2884891" y="1302435"/>
            <a:ext cx="6048000" cy="57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lvl="0"/>
            <a:r>
              <a:rPr lang="th-TH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มีประสบการณ์ในธุรกิจเครื่องกำเนิดไอน้ำมานานกว่า 32 ปี</a:t>
            </a:r>
            <a:endParaRPr lang="en-US" sz="1400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13519" y="2304261"/>
            <a:ext cx="6048000" cy="57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th-TH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ผลิตและจำหน่ายผลิตภัณฑ์ที่มีคุณภาพสูง หลากหลาย เป็นที่ยอมรับของลูกค้า</a:t>
            </a: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ทั้งในประเทศและต่างประเทศ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84891" y="5214950"/>
            <a:ext cx="6048000" cy="57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lvl="0"/>
            <a:r>
              <a:rPr lang="th-TH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ศักยภาพในการเติบโตจากการขยายตลาดไปต่างประเทศ </a:t>
            </a:r>
            <a:endParaRPr lang="en-US" sz="1400" dirty="0" smtClean="0"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354463" y="4241338"/>
            <a:ext cx="6048000" cy="57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th-TH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มีฐานะทางการเงินที่แข็งแกร่ง</a:t>
            </a:r>
          </a:p>
        </p:txBody>
      </p:sp>
      <p:sp>
        <p:nvSpPr>
          <p:cNvPr id="55" name="Block Arc 54"/>
          <p:cNvSpPr/>
          <p:nvPr/>
        </p:nvSpPr>
        <p:spPr>
          <a:xfrm>
            <a:off x="-3971920" y="124396"/>
            <a:ext cx="6873875" cy="6872288"/>
          </a:xfrm>
          <a:prstGeom prst="blockArc">
            <a:avLst>
              <a:gd name="adj1" fmla="val 18900000"/>
              <a:gd name="adj2" fmla="val 2700000"/>
              <a:gd name="adj3" fmla="val 31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Oval 55"/>
          <p:cNvSpPr/>
          <p:nvPr/>
        </p:nvSpPr>
        <p:spPr>
          <a:xfrm>
            <a:off x="1904671" y="1285860"/>
            <a:ext cx="673100" cy="67151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Oval 56"/>
          <p:cNvSpPr/>
          <p:nvPr/>
        </p:nvSpPr>
        <p:spPr>
          <a:xfrm>
            <a:off x="2360595" y="2257421"/>
            <a:ext cx="673100" cy="67151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Oval 57"/>
          <p:cNvSpPr/>
          <p:nvPr/>
        </p:nvSpPr>
        <p:spPr>
          <a:xfrm>
            <a:off x="2360595" y="4214818"/>
            <a:ext cx="673100" cy="67151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Oval 58"/>
          <p:cNvSpPr/>
          <p:nvPr/>
        </p:nvSpPr>
        <p:spPr>
          <a:xfrm>
            <a:off x="1935165" y="5169372"/>
            <a:ext cx="673100" cy="67151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TextBox 71"/>
          <p:cNvSpPr txBox="1"/>
          <p:nvPr/>
        </p:nvSpPr>
        <p:spPr>
          <a:xfrm>
            <a:off x="2077701" y="1440893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16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2533629" y="2418148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1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2548533" y="438626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cs typeface="Tahoma" panose="020B0604030504040204" pitchFamily="34" charset="0"/>
              </a:rPr>
              <a:t>4</a:t>
            </a:r>
            <a:endParaRPr lang="en-US" sz="16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2115157" y="533877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</a:t>
            </a:r>
            <a:endParaRPr lang="en-US" sz="1600" b="1" dirty="0"/>
          </a:p>
        </p:txBody>
      </p:sp>
      <p:pic>
        <p:nvPicPr>
          <p:cNvPr id="20" name="Picture 2" descr="https://static.wixstatic.com/media/5fbcfc_4d835eb9cee39d951a6ace8c69e83c7d.jpg/v1/fill/w_307,h_201,al_c,q_75,usm_0.50_1.20_0.00/5fbcfc_4d835eb9cee39d951a6ace8c69e83c7d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017" y="3313810"/>
            <a:ext cx="1085620" cy="8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static.wixstatic.com/media/5fbcfc_67ddb1b35e3dca27ad0341dde90fd3cd.jpg/v1/fill/w_322,h_214,al_c,q_75,usm_0.50_1.20_0.00/5fbcfc_67ddb1b35e3dca27ad0341dde90fd3cd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637" y="3313810"/>
            <a:ext cx="1174996" cy="8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851" y="4127253"/>
            <a:ext cx="1216678" cy="87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3517383" y="3268502"/>
            <a:ext cx="6048000" cy="57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th-TH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มีความสัมพันธ์ที่ดีกับพันธมิตรธุรกิจระดับโลก </a:t>
            </a:r>
          </a:p>
        </p:txBody>
      </p:sp>
      <p:sp>
        <p:nvSpPr>
          <p:cNvPr id="26" name="Oval 25"/>
          <p:cNvSpPr/>
          <p:nvPr/>
        </p:nvSpPr>
        <p:spPr>
          <a:xfrm>
            <a:off x="2553262" y="3214686"/>
            <a:ext cx="673100" cy="67151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TextBox 26"/>
          <p:cNvSpPr txBox="1"/>
          <p:nvPr/>
        </p:nvSpPr>
        <p:spPr>
          <a:xfrm>
            <a:off x="2739944" y="3375196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395" y="214290"/>
            <a:ext cx="7754926" cy="5635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th-TH" dirty="0" smtClean="0">
                <a:solidFill>
                  <a:schemeClr val="tx1"/>
                </a:solidFill>
                <a:effectLst/>
              </a:rPr>
              <a:t>สรุปข้อมูลการเสนอขายหุ้น</a:t>
            </a:r>
            <a:endParaRPr lang="th-TH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2770495" y="995099"/>
            <a:ext cx="6646459" cy="41148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indent="180975">
              <a:defRPr/>
            </a:pP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บริษัท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เจตาแบค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จำกัด (มหาชน)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“GTB”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231744" y="5293398"/>
            <a:ext cx="2441575" cy="438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th-TH" altLang="en-US" sz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ที่ปรึกษาทางการเงิน</a:t>
            </a:r>
            <a:endParaRPr lang="en-US" altLang="en-US" sz="12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770496" y="1961587"/>
            <a:ext cx="6646460" cy="45720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indent="180975">
              <a:defRPr/>
            </a:pP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ก่อนเสนอขาย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IPO :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ล้านบาท แบ่งเป็นหุ้นสามัญจำนวน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720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ล้านหุ้น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80975">
              <a:defRPr/>
            </a:pP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หลังเสนอขาย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IPO :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240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ล้านบาท แบ่งเป็นหุ้นสามัญจำนวน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960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ล้านหุ้น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770495" y="2471745"/>
            <a:ext cx="6646459" cy="41148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indent="180975">
              <a:defRPr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0.25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บาทต่อหุ้น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70496" y="1474676"/>
            <a:ext cx="6646460" cy="41148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180975" indent="-3175">
              <a:defRPr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240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,0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หุ้น คิดเป็นร้อยละ 2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ของจำนวนหุ้นทั้งหมดหลังการเสนอขายหุ้นในครั้งนี้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2774490" y="2946978"/>
            <a:ext cx="6646459" cy="41040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indent="180975">
              <a:defRPr/>
            </a:pP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ตลาดหลักทรัพย์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เอ็ม เอ ไอ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2774490" y="3405525"/>
            <a:ext cx="6646459" cy="41040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indent="180975">
              <a:defRPr/>
            </a:pP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ไม่น้อยกว่าร้อยละ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ของกำไรสุทธิหลังภาษีเงินได้และสำรองต่างๆ </a:t>
            </a: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2777665" y="3877622"/>
            <a:ext cx="6646459" cy="137160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indent="180975">
              <a:defRPr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ลงทุน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ขยายพื้นที่การผลิตและเพิ่มกาลังการผลิตโรงงาน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ระยอง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80975">
              <a:defRPr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ลงทุนขยายก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ำ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ลัง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การผลิตโรงงานบาง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พลี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80975">
              <a:defRPr/>
            </a:pP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ลงทุน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จัดตั้งศูนย์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ฝึกอบรม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80975">
              <a:defRPr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ลงทุนการวิจัยและพัฒนาระบบเผาไหม้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80975">
              <a:defRPr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ลงทุนเปิดสำนักงาน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ขายและบริการใน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ต่างประเทศ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80975">
              <a:defRPr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ลงทุน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พัฒนาโปรแกรม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คำนวณ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และออกแบบทางวิศวกรรมและจัดตั้งหน่วยงานวิศวกรรม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ออกแบบ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80975">
              <a:defRPr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ใช้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เป็นเงินทุนหมุนเวียน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2777665" y="5312114"/>
            <a:ext cx="6646459" cy="41040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indent="180975">
              <a:defRPr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 แอสเซท โปร แมเนจเม้นท์ จำกัด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230247" y="1965352"/>
            <a:ext cx="2441575" cy="457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anchor="ctr"/>
          <a:lstStyle/>
          <a:p>
            <a:pPr algn="ctr"/>
            <a:r>
              <a:rPr lang="th-TH" alt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ทุนที่ออกและเรียกชำระแล้ว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230247" y="1494206"/>
            <a:ext cx="2441575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anchor="ctr"/>
          <a:lstStyle/>
          <a:p>
            <a:pPr algn="ctr"/>
            <a:r>
              <a:rPr lang="th-TH" altLang="en-US" sz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จำนวนหุ้นที่เสนอขาย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30247" y="2482072"/>
            <a:ext cx="2441575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anchor="ctr"/>
          <a:lstStyle/>
          <a:p>
            <a:pPr algn="ctr"/>
            <a:r>
              <a:rPr lang="th-TH" alt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มูลค่าที่ตราไว้ </a:t>
            </a:r>
            <a:r>
              <a:rPr lang="en-US" alt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(Par Value)</a:t>
            </a:r>
            <a:endParaRPr lang="th-TH" altLang="en-US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230247" y="1000981"/>
            <a:ext cx="2441575" cy="4320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th-TH" alt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ผู้เสนอขายหลักทรัพย์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230247" y="2952578"/>
            <a:ext cx="2441575" cy="4184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th-TH" alt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ตลาดรองที่จดทะเบียน</a:t>
            </a: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230247" y="3409191"/>
            <a:ext cx="2441575" cy="4258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th-TH" altLang="en-US" sz="1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นโยบายการจ่ายเงินปันผล</a:t>
            </a:r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230247" y="3880056"/>
            <a:ext cx="2441575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th-TH" altLang="en-US" sz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วัตถุประสงค์ในการใช้เงิน</a:t>
            </a:r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231744" y="5766917"/>
            <a:ext cx="2441575" cy="4701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th-TH" sz="12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แกนนำการจัดจำหน่ายหุ้น</a:t>
            </a:r>
            <a:endParaRPr lang="en-US" sz="12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2777665" y="5785631"/>
            <a:ext cx="6646459" cy="437747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indent="180975">
              <a:defRPr/>
            </a:pP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บริษัทหลักทรัพย์ ฟินันเซีย ไซรัส จำกัด (มหาชน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23"/>
          <p:cNvGrpSpPr/>
          <p:nvPr/>
        </p:nvGrpSpPr>
        <p:grpSpPr>
          <a:xfrm>
            <a:off x="166595" y="4958584"/>
            <a:ext cx="1279594" cy="1512168"/>
            <a:chOff x="163167" y="2708920"/>
            <a:chExt cx="1279594" cy="138534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1" name="Pentagon 40"/>
            <p:cNvSpPr/>
            <p:nvPr/>
          </p:nvSpPr>
          <p:spPr>
            <a:xfrm rot="5400000">
              <a:off x="290311" y="2581776"/>
              <a:ext cx="1025306" cy="1279594"/>
            </a:xfrm>
            <a:prstGeom prst="homePlate">
              <a:avLst>
                <a:gd name="adj" fmla="val 25227"/>
              </a:avLst>
            </a:prstGeom>
            <a:grpFill/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2" name="Pentagon 41"/>
            <p:cNvSpPr/>
            <p:nvPr/>
          </p:nvSpPr>
          <p:spPr>
            <a:xfrm rot="5400000">
              <a:off x="290311" y="2941816"/>
              <a:ext cx="1025306" cy="1279594"/>
            </a:xfrm>
            <a:prstGeom prst="homePlate">
              <a:avLst>
                <a:gd name="adj" fmla="val 25227"/>
              </a:avLst>
            </a:prstGeom>
            <a:grpFill/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33" name="Pentagon 32"/>
          <p:cNvSpPr/>
          <p:nvPr/>
        </p:nvSpPr>
        <p:spPr>
          <a:xfrm rot="5400000">
            <a:off x="363020" y="4166174"/>
            <a:ext cx="881290" cy="1279594"/>
          </a:xfrm>
          <a:prstGeom prst="homePlate">
            <a:avLst>
              <a:gd name="adj" fmla="val 25227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26" name="Group 23"/>
          <p:cNvGrpSpPr/>
          <p:nvPr/>
        </p:nvGrpSpPr>
        <p:grpSpPr>
          <a:xfrm>
            <a:off x="164227" y="3705076"/>
            <a:ext cx="1279594" cy="1037484"/>
            <a:chOff x="163167" y="2708920"/>
            <a:chExt cx="1279594" cy="138534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7" name="Pentagon 26"/>
            <p:cNvSpPr/>
            <p:nvPr/>
          </p:nvSpPr>
          <p:spPr>
            <a:xfrm rot="5400000">
              <a:off x="290311" y="2581776"/>
              <a:ext cx="1025306" cy="1279594"/>
            </a:xfrm>
            <a:prstGeom prst="homePlate">
              <a:avLst>
                <a:gd name="adj" fmla="val 25227"/>
              </a:avLst>
            </a:prstGeom>
            <a:grpFill/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" name="Pentagon 27"/>
            <p:cNvSpPr/>
            <p:nvPr/>
          </p:nvSpPr>
          <p:spPr>
            <a:xfrm rot="5400000">
              <a:off x="290311" y="2941816"/>
              <a:ext cx="1025306" cy="1279594"/>
            </a:xfrm>
            <a:prstGeom prst="homePlate">
              <a:avLst>
                <a:gd name="adj" fmla="val 25227"/>
              </a:avLst>
            </a:prstGeom>
            <a:grpFill/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20" name="Group 23"/>
          <p:cNvGrpSpPr/>
          <p:nvPr/>
        </p:nvGrpSpPr>
        <p:grpSpPr>
          <a:xfrm>
            <a:off x="163166" y="2533981"/>
            <a:ext cx="1279594" cy="1440730"/>
            <a:chOff x="163167" y="2708920"/>
            <a:chExt cx="1279594" cy="1385346"/>
          </a:xfrm>
          <a:solidFill>
            <a:schemeClr val="bg1"/>
          </a:solidFill>
        </p:grpSpPr>
        <p:sp>
          <p:nvSpPr>
            <p:cNvPr id="21" name="Pentagon 20"/>
            <p:cNvSpPr/>
            <p:nvPr/>
          </p:nvSpPr>
          <p:spPr>
            <a:xfrm rot="5400000">
              <a:off x="290311" y="2581776"/>
              <a:ext cx="1025306" cy="1279594"/>
            </a:xfrm>
            <a:prstGeom prst="homePlate">
              <a:avLst>
                <a:gd name="adj" fmla="val 25227"/>
              </a:avLst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Pentagon 21"/>
            <p:cNvSpPr/>
            <p:nvPr/>
          </p:nvSpPr>
          <p:spPr>
            <a:xfrm rot="5400000">
              <a:off x="290311" y="2941816"/>
              <a:ext cx="1025306" cy="1279594"/>
            </a:xfrm>
            <a:prstGeom prst="homePlate">
              <a:avLst>
                <a:gd name="adj" fmla="val 25227"/>
              </a:avLst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163167" y="2017086"/>
            <a:ext cx="1279594" cy="1097280"/>
            <a:chOff x="163167" y="2708920"/>
            <a:chExt cx="1279594" cy="138534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" name="Pentagon 14"/>
            <p:cNvSpPr/>
            <p:nvPr/>
          </p:nvSpPr>
          <p:spPr>
            <a:xfrm rot="5400000">
              <a:off x="290311" y="2581776"/>
              <a:ext cx="1025306" cy="1279594"/>
            </a:xfrm>
            <a:prstGeom prst="homePlate">
              <a:avLst>
                <a:gd name="adj" fmla="val 25227"/>
              </a:avLst>
            </a:prstGeom>
            <a:grpFill/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Pentagon 15"/>
            <p:cNvSpPr/>
            <p:nvPr/>
          </p:nvSpPr>
          <p:spPr>
            <a:xfrm rot="5400000">
              <a:off x="290311" y="2941816"/>
              <a:ext cx="1025306" cy="1279594"/>
            </a:xfrm>
            <a:prstGeom prst="homePlate">
              <a:avLst>
                <a:gd name="adj" fmla="val 25227"/>
              </a:avLst>
            </a:prstGeom>
            <a:grpFill/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0" name="Pentagon 9"/>
          <p:cNvSpPr/>
          <p:nvPr/>
        </p:nvSpPr>
        <p:spPr>
          <a:xfrm rot="5400000">
            <a:off x="290311" y="1293264"/>
            <a:ext cx="1025306" cy="1279594"/>
          </a:xfrm>
          <a:prstGeom prst="homePlate">
            <a:avLst>
              <a:gd name="adj" fmla="val 25227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46017" y="201142"/>
            <a:ext cx="9398000" cy="5635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9pPr>
          </a:lstStyle>
          <a:p>
            <a:pPr eaLnBrk="1" hangingPunct="1">
              <a:defRPr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ประวัติความเป็นมา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63167" y="899069"/>
            <a:ext cx="1279594" cy="819155"/>
            <a:chOff x="163167" y="1015348"/>
            <a:chExt cx="1279594" cy="81915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Pentagon 4"/>
            <p:cNvSpPr/>
            <p:nvPr/>
          </p:nvSpPr>
          <p:spPr>
            <a:xfrm rot="5400000">
              <a:off x="475635" y="702880"/>
              <a:ext cx="654657" cy="1279594"/>
            </a:xfrm>
            <a:prstGeom prst="homePlate">
              <a:avLst>
                <a:gd name="adj" fmla="val 32210"/>
              </a:avLst>
            </a:prstGeom>
            <a:grpFill/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Pentagon 5"/>
            <p:cNvSpPr/>
            <p:nvPr/>
          </p:nvSpPr>
          <p:spPr>
            <a:xfrm rot="5400000">
              <a:off x="475635" y="867378"/>
              <a:ext cx="654657" cy="1279594"/>
            </a:xfrm>
            <a:prstGeom prst="homePlate">
              <a:avLst>
                <a:gd name="adj" fmla="val 32210"/>
              </a:avLst>
            </a:prstGeom>
            <a:grpFill/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3167" y="1183642"/>
            <a:ext cx="127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2526</a:t>
            </a:r>
            <a:endParaRPr lang="en-US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3359" y="896519"/>
            <a:ext cx="78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thaiDist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จัดตั้งบริษัทฯ เมื่อวันที่ 13 ก.ค. 2526 ด้วยทุนจดทะเบียน 1 ล้านบาท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โดยเริ่มต้นธุรกิจเป็น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ตัวแทนนำเข้าและจัดจำหน่ายเครื่องกำเนิดไอน้ำ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และเครื่องพ่นไฟจากประเทศ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เยอรมนี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82469" y="1445582"/>
            <a:ext cx="7920000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3167" y="1878972"/>
            <a:ext cx="127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25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33</a:t>
            </a:r>
            <a:endParaRPr lang="en-US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2821" y="1472878"/>
            <a:ext cx="78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thaiDist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จัดตั้งบริษัท </a:t>
            </a:r>
            <a:r>
              <a:rPr lang="th-TH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เจตาแบค อินเตอร์เนชั่น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แนล จำกัด (</a:t>
            </a:r>
            <a:r>
              <a:rPr lang="en-US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GTI) 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ด้วย</a:t>
            </a:r>
            <a:r>
              <a:rPr lang="th-TH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ทุน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จดทะเบียน 3 </a:t>
            </a:r>
            <a:r>
              <a:rPr lang="th-TH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ล้านบาท 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โดยคุณสุชาติ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มงคลอารีย์พงษ์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ถือหุ้นในสัดส่วนร้อยละ 100 เพื่อ</a:t>
            </a:r>
            <a:r>
              <a:rPr lang="th-TH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รับงานผลิตและติดตั้งเครื่อง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กำเนิดไอน้ำและ</a:t>
            </a:r>
            <a:r>
              <a:rPr lang="th-TH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ระบบไอ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น้ำสำหรับ</a:t>
            </a:r>
            <a:r>
              <a:rPr lang="th-TH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งาน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โครงการขนาด</a:t>
            </a:r>
            <a:r>
              <a:rPr lang="th-TH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ใหญ่ รวมถึงออกแบบวิศวกรรมพลังงานความ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ร้อน</a:t>
            </a:r>
            <a:endParaRPr lang="en-US" sz="1200" spc="-1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82469" y="2150272"/>
            <a:ext cx="7920000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3166" y="2510312"/>
            <a:ext cx="127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25</a:t>
            </a:r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35</a:t>
            </a:r>
            <a:endParaRPr lang="en-US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6549" y="2222280"/>
            <a:ext cx="78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thaiDist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เพิ่มกลุ่มสินค้าเพื่อขยายธุรกิจโดยการเป็นตัวแทนจัดจำหน่ายเครื่องกำเนิดไอน้ำยี่ห้อ </a:t>
            </a:r>
            <a:r>
              <a:rPr lang="en-US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“Schneider </a:t>
            </a:r>
            <a:r>
              <a:rPr lang="en-US" sz="1200" spc="-1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Kessel</a:t>
            </a:r>
            <a:r>
              <a:rPr lang="en-US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Berlin” 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“GEKA </a:t>
            </a:r>
            <a:r>
              <a:rPr lang="en-US" sz="1200" spc="-1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Thermomat</a:t>
            </a:r>
            <a:r>
              <a:rPr lang="en-US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en-US" sz="1200" spc="-1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486493" y="2798344"/>
            <a:ext cx="7920000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3166" y="3354663"/>
            <a:ext cx="127959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25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37</a:t>
            </a:r>
            <a:endParaRPr lang="en-US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76549" y="2798344"/>
            <a:ext cx="7812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thaiDi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ลงทุน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ก่อสร้างโรงงานแห่งแรกที่นิคมอุตสาหกรรมบางพลี จังหวัดสมุทรปราการ เพื่อผลิต ประกอบ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และซ่อม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สร้างเครื่อง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กำเนิดไอน้ำและอุปกรณ์ที่เกี่ยวข้อง</a:t>
            </a:r>
          </a:p>
          <a:p>
            <a:pPr marL="180975" indent="-180975" algn="thaiDi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สามารถผลิตเครื่อง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กำเนิด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ไอ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น้ำแบบ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ท่อไฟ (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Fire Tube Boiler)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ซึ่งได้คุณภาพตาม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มาตรฐานสากลภายใต้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ยี่ห้อ “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GETABEC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Kessel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476549" y="3734448"/>
            <a:ext cx="7920000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7877" y="4188803"/>
            <a:ext cx="127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25</a:t>
            </a:r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44</a:t>
            </a:r>
            <a:endParaRPr lang="en-US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76549" y="3734448"/>
            <a:ext cx="78120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thaiDist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บ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ริษัทฯ เริ่มผลิต</a:t>
            </a:r>
            <a:r>
              <a:rPr lang="th-TH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กำเนิด</a:t>
            </a:r>
            <a:r>
              <a:rPr lang="th-TH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ไอ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น้ำโดย</a:t>
            </a:r>
            <a:r>
              <a:rPr lang="th-TH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ใช้เชื้อเพลิงชีวมวล (</a:t>
            </a:r>
            <a:r>
              <a:rPr lang="en-US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Biomass Boiler) 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และถ่าน</a:t>
            </a:r>
            <a:r>
              <a:rPr lang="th-TH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หิน โดยได้รับการถ่ายทอดเทคโนโลยี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จาก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Vyncke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ประเทศเบล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เยี่ยม</a:t>
            </a:r>
          </a:p>
          <a:p>
            <a:pPr marL="180975" indent="-180975" algn="thaiDist">
              <a:buClr>
                <a:schemeClr val="accent6">
                  <a:lumMod val="75000"/>
                </a:schemeClr>
              </a:buClr>
              <a:buSzPct val="120000"/>
            </a:pPr>
            <a:endParaRPr lang="th-TH" sz="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975" indent="-180975" algn="thaiDist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โรงงาน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บางพลี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ได้รับประกาศนียบัตร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รับรองมาตรฐานเครื่องหมาย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AD-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Merkblatt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HP0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TÜV NORD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เยอรมนี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94557" y="4526536"/>
            <a:ext cx="7920000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476549" y="4598544"/>
            <a:ext cx="781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thaiDist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โรงงานบางพลีได้รับประกาศนียบัตรรับรองระบบบริหารคุณภาพ ตามมาตรฐาน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ISO 9001:2000 RWTUV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9665" y="4742560"/>
            <a:ext cx="127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25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46</a:t>
            </a:r>
            <a:endParaRPr lang="en-US" sz="14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508493" y="4958584"/>
            <a:ext cx="7920000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476549" y="4958584"/>
            <a:ext cx="78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thaiDist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จัดตั้งบริษัท เจตาแบค เอ็นเนอยี่ จำกัด (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GE)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ด้วยทุนจดทะเบียน 20 ล้านบาท เพื่อดำเนินธุรกิจผลิตและจัดจำหน่ายเครื่อง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กำเนิด</a:t>
            </a:r>
            <a:r>
              <a:rPr lang="th-TH" sz="1200" spc="-2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ไอน้ำ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โดยคุณสุชาติ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มงคลอารีย์พงษ์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ถือหุ้นในสัดส่วนร้อยละ 90 และผู้ร่วมลงทุนรายหนึ่งในสัดส่วนร้อยละ 10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76549" y="5390632"/>
            <a:ext cx="781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thaiDist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ลงทุนก่อสร้าง</a:t>
            </a:r>
            <a:r>
              <a:rPr lang="th-TH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โรงงานแห่งที่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สอง จังหวัด</a:t>
            </a:r>
            <a:r>
              <a:rPr lang="th-TH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ระยอง เพื่อผลิตถังรับความดัน 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และเครื่องกำเนิด</a:t>
            </a:r>
            <a:r>
              <a:rPr lang="th-TH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ไอ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น้ำแบบ</a:t>
            </a:r>
            <a:r>
              <a:rPr lang="th-TH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ท่อ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น้ำ </a:t>
            </a:r>
            <a:r>
              <a:rPr lang="th-TH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Water Tube Boiler</a:t>
            </a:r>
            <a:r>
              <a:rPr lang="en-US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ซึ่งใช้</a:t>
            </a:r>
            <a:r>
              <a:rPr lang="th-TH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ในอุตสาหกรรมขนาดใหญ่ 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  <a:r>
              <a:rPr lang="th-TH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ซื้อลิขสิทธิ์เครื่อง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กำเนิด</a:t>
            </a:r>
            <a:r>
              <a:rPr lang="th-TH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ไอ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น้ำจาก </a:t>
            </a:r>
            <a:r>
              <a:rPr lang="en-US" sz="1200" spc="-1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EckrohrKessel</a:t>
            </a:r>
            <a:r>
              <a:rPr lang="en-US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Berlin </a:t>
            </a:r>
            <a:r>
              <a:rPr lang="th-TH" sz="12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r>
              <a:rPr lang="th-TH" sz="120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เยอรมนี</a:t>
            </a:r>
            <a:endParaRPr lang="en-US" sz="1200" spc="-1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5891" y="5514903"/>
            <a:ext cx="127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25</a:t>
            </a:r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47</a:t>
            </a:r>
            <a:endParaRPr lang="en-US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76549" y="5822680"/>
            <a:ext cx="781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thaiDist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spc="-20" dirty="0">
                <a:latin typeface="Tahoma" pitchFamily="34" charset="0"/>
                <a:ea typeface="Tahoma" pitchFamily="34" charset="0"/>
                <a:cs typeface="Tahoma" pitchFamily="34" charset="0"/>
              </a:rPr>
              <a:t>โรงงานบางพลีได้รับประกาศนียบัตรรับรองมาตรฐาน</a:t>
            </a:r>
            <a:r>
              <a:rPr lang="th-TH" sz="1200" spc="-2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เครื่องหมาย </a:t>
            </a:r>
            <a:r>
              <a:rPr lang="en-US" sz="1200" spc="-20" dirty="0">
                <a:latin typeface="Tahoma" pitchFamily="34" charset="0"/>
                <a:ea typeface="Tahoma" pitchFamily="34" charset="0"/>
                <a:cs typeface="Tahoma" pitchFamily="34" charset="0"/>
              </a:rPr>
              <a:t>PED97/23/CE/AD-</a:t>
            </a:r>
            <a:r>
              <a:rPr lang="en-US" sz="1200" spc="-2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Merkblatt</a:t>
            </a:r>
            <a:r>
              <a:rPr lang="en-US" sz="1200" spc="-20" dirty="0">
                <a:latin typeface="Tahoma" pitchFamily="34" charset="0"/>
                <a:ea typeface="Tahoma" pitchFamily="34" charset="0"/>
                <a:cs typeface="Tahoma" pitchFamily="34" charset="0"/>
              </a:rPr>
              <a:t> HP0/ DIN EN ISO 3834-2 </a:t>
            </a:r>
            <a:r>
              <a:rPr lang="th-TH" sz="1200" spc="-2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 </a:t>
            </a:r>
            <a:r>
              <a:rPr lang="en-US" sz="1200" spc="-20" dirty="0">
                <a:latin typeface="Tahoma" pitchFamily="34" charset="0"/>
                <a:ea typeface="Tahoma" pitchFamily="34" charset="0"/>
                <a:cs typeface="Tahoma" pitchFamily="34" charset="0"/>
              </a:rPr>
              <a:t>TÜV NORD </a:t>
            </a:r>
            <a:r>
              <a:rPr lang="th-TH" sz="1200" spc="-2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  <a:r>
              <a:rPr lang="th-TH" sz="1200" spc="-2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เยอรมัน</a:t>
            </a:r>
            <a:r>
              <a:rPr lang="en-US" sz="1200" spc="-2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spc="-2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แสดง</a:t>
            </a:r>
            <a:r>
              <a:rPr lang="th-TH" sz="1200" spc="-20" dirty="0">
                <a:latin typeface="Tahoma" pitchFamily="34" charset="0"/>
                <a:ea typeface="Tahoma" pitchFamily="34" charset="0"/>
                <a:cs typeface="Tahoma" pitchFamily="34" charset="0"/>
              </a:rPr>
              <a:t>ถึง</a:t>
            </a:r>
            <a:r>
              <a:rPr lang="th-TH" sz="1200" spc="-2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มาตรฐานด้าน</a:t>
            </a:r>
            <a:r>
              <a:rPr lang="th-TH" sz="1200" spc="-2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การออกแบบ</a:t>
            </a:r>
            <a:r>
              <a:rPr lang="th-TH" sz="1200" spc="-2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เครื่องกำเนิดไอน้ำ </a:t>
            </a:r>
            <a:r>
              <a:rPr lang="th-TH" sz="1200" spc="-2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และการผลิตภาชนะรับ</a:t>
            </a:r>
            <a:r>
              <a:rPr lang="th-TH" sz="1200" spc="-2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แรงดัน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เป็นไป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ตามมาตรฐานเยอรมัน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และยุโรป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3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3"/>
          <p:cNvGrpSpPr/>
          <p:nvPr/>
        </p:nvGrpSpPr>
        <p:grpSpPr>
          <a:xfrm>
            <a:off x="163167" y="4690098"/>
            <a:ext cx="1279594" cy="1512168"/>
            <a:chOff x="163167" y="2708920"/>
            <a:chExt cx="1279594" cy="138534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1" name="Pentagon 30"/>
            <p:cNvSpPr/>
            <p:nvPr/>
          </p:nvSpPr>
          <p:spPr>
            <a:xfrm rot="5400000">
              <a:off x="290311" y="2581776"/>
              <a:ext cx="1025306" cy="1279594"/>
            </a:xfrm>
            <a:prstGeom prst="homePlate">
              <a:avLst>
                <a:gd name="adj" fmla="val 25227"/>
              </a:avLst>
            </a:prstGeom>
            <a:grpFill/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2" name="Pentagon 31"/>
            <p:cNvSpPr/>
            <p:nvPr/>
          </p:nvSpPr>
          <p:spPr>
            <a:xfrm rot="5400000">
              <a:off x="290311" y="2941816"/>
              <a:ext cx="1025306" cy="1279594"/>
            </a:xfrm>
            <a:prstGeom prst="homePlate">
              <a:avLst>
                <a:gd name="adj" fmla="val 25227"/>
              </a:avLst>
            </a:prstGeom>
            <a:grpFill/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7" name="Pentagon 26"/>
          <p:cNvSpPr/>
          <p:nvPr/>
        </p:nvSpPr>
        <p:spPr>
          <a:xfrm rot="5400000">
            <a:off x="291449" y="3932734"/>
            <a:ext cx="1025306" cy="1279594"/>
          </a:xfrm>
          <a:prstGeom prst="homePlate">
            <a:avLst>
              <a:gd name="adj" fmla="val 25227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Chevron 21"/>
          <p:cNvSpPr/>
          <p:nvPr/>
        </p:nvSpPr>
        <p:spPr>
          <a:xfrm rot="5400000">
            <a:off x="290311" y="3318433"/>
            <a:ext cx="1025306" cy="1279594"/>
          </a:xfrm>
          <a:prstGeom prst="chevron">
            <a:avLst>
              <a:gd name="adj" fmla="val 253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" name="Chevron 17"/>
          <p:cNvSpPr/>
          <p:nvPr/>
        </p:nvSpPr>
        <p:spPr>
          <a:xfrm rot="5400000">
            <a:off x="290311" y="2693776"/>
            <a:ext cx="1025306" cy="1279594"/>
          </a:xfrm>
          <a:prstGeom prst="chevron">
            <a:avLst>
              <a:gd name="adj" fmla="val 25304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8" name="Group 23"/>
          <p:cNvGrpSpPr/>
          <p:nvPr/>
        </p:nvGrpSpPr>
        <p:grpSpPr>
          <a:xfrm>
            <a:off x="163167" y="1794335"/>
            <a:ext cx="1279594" cy="1512168"/>
            <a:chOff x="163167" y="2708920"/>
            <a:chExt cx="1279594" cy="138534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" name="Pentagon 8"/>
            <p:cNvSpPr/>
            <p:nvPr/>
          </p:nvSpPr>
          <p:spPr>
            <a:xfrm rot="5400000">
              <a:off x="290311" y="2581776"/>
              <a:ext cx="1025306" cy="1279594"/>
            </a:xfrm>
            <a:prstGeom prst="homePlate">
              <a:avLst>
                <a:gd name="adj" fmla="val 25227"/>
              </a:avLst>
            </a:prstGeom>
            <a:grpFill/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Pentagon 9"/>
            <p:cNvSpPr/>
            <p:nvPr/>
          </p:nvSpPr>
          <p:spPr>
            <a:xfrm rot="5400000">
              <a:off x="290311" y="2941816"/>
              <a:ext cx="1025306" cy="1279594"/>
            </a:xfrm>
            <a:prstGeom prst="homePlate">
              <a:avLst>
                <a:gd name="adj" fmla="val 25227"/>
              </a:avLst>
            </a:prstGeom>
            <a:grpFill/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" name="Title 1"/>
          <p:cNvSpPr txBox="1">
            <a:spLocks/>
          </p:cNvSpPr>
          <p:nvPr/>
        </p:nvSpPr>
        <p:spPr>
          <a:xfrm>
            <a:off x="146017" y="201142"/>
            <a:ext cx="9398000" cy="5635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9pPr>
          </a:lstStyle>
          <a:p>
            <a:pPr eaLnBrk="1" hangingPunct="1">
              <a:defRPr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ประวัติความเป็นมา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hevron 3"/>
          <p:cNvSpPr/>
          <p:nvPr/>
        </p:nvSpPr>
        <p:spPr>
          <a:xfrm rot="5400000">
            <a:off x="290311" y="997600"/>
            <a:ext cx="1025306" cy="1279594"/>
          </a:xfrm>
          <a:prstGeom prst="chevron">
            <a:avLst>
              <a:gd name="adj" fmla="val 25304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63167" y="1518810"/>
            <a:ext cx="127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2549</a:t>
            </a:r>
            <a:endParaRPr lang="en-US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2003" y="1252823"/>
            <a:ext cx="7812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โรงงานระยองได้รับการรับรองมาตรฐาน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U-Stamp / S-Stamp / R-Stamp / PP-Stamp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จาก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ASME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ประเทศสหรัฐอเมริกา</a:t>
            </a:r>
          </a:p>
          <a:p>
            <a:pPr marL="182563" indent="-182563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โรงงาน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บางพลีได้รับการรับรองมาตรฐาน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U-Stamp / S-Stamp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จาก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ASME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ประเทศสหรัฐอเมริกา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2469" y="1881494"/>
            <a:ext cx="7920000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0752" y="2352196"/>
            <a:ext cx="127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2552</a:t>
            </a:r>
            <a:endParaRPr lang="en-US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68135" y="1877187"/>
            <a:ext cx="781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โครงสร้างกลุ่มธุรกิจ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โดยบริษัทฯ เข้า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ลงทุนซื้อหุ้น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สามัญ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ทั้งหมด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GTI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GE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ส่งผล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บริษัทฯ ถือ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หุ้น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GTI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GE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สัดส่วนร้อย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ละ 99.99 และร้อยละ 99.99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ตามลำดับ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85051" y="2285992"/>
            <a:ext cx="781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โอนธุรกิจผลิตและ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จัดจำหน่ายเครื่องกำเนิดไอน้ำ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ที่เป็นธุรกิจหลักของ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GE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ไปรวมในบริษัทเพื่อให้เกิด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ความชัดเจน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ในการบริหารจัดการ ส่งผลให้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GE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ไม่มีการประกอบธุรกิจหลัก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ใดๆ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7225" y="2723373"/>
            <a:ext cx="781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โรงงานบางพลีได้รับประกาศนียบัตรรับรองระบบบริหารคุณภาพ ตามมาตรฐาน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ISO 9001:2008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โดย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TÜV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NORD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492967" y="3003585"/>
            <a:ext cx="7920000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3167" y="3337247"/>
            <a:ext cx="127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2553</a:t>
            </a:r>
            <a:endParaRPr lang="en-US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03799" y="3071811"/>
            <a:ext cx="781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บริษัทฯ ได้รับ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บัตรส่งเสริมการลงทุนจากคณะกรรมการส่งเสริมการลงทุน (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BOI)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ในกิจการผลิตเครื่องกำเนิดไอน้ำ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อุปกรณ์ และชิ้นส่วน โดยสามารถเริ่มใช้สิทธิได้ในวันที่ 25 เมษายน 2557 และ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บัตรส่งเสริม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มีอายุ 8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482469" y="3608452"/>
            <a:ext cx="7920000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3167" y="3913311"/>
            <a:ext cx="127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2554</a:t>
            </a:r>
            <a:endParaRPr lang="en-US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96369" y="3723505"/>
            <a:ext cx="781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บริษัทฯ ขยาย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โรงงานที่จังหวัดระยอง เพื่อเพิ่มกาลังการผลิตอีกหนึ่ง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เท่าตัว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482469" y="4134236"/>
            <a:ext cx="7920000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82003" y="4797227"/>
            <a:ext cx="7920000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3167" y="4489375"/>
            <a:ext cx="127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2557</a:t>
            </a:r>
            <a:endParaRPr lang="en-US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96369" y="4214818"/>
            <a:ext cx="781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ขยายธุรกิจไปต่างประเทศ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โดยจัดตั้งบริษัท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เจตาแบค เวียดนาม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จำกัด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GTV)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ในประเทศเวียดนาม ด้วย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ทุนจดทะเบียน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200,000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ดอลล่าร์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สหรัฐ</a:t>
            </a:r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134" y="5271950"/>
            <a:ext cx="127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2558</a:t>
            </a:r>
            <a:endParaRPr lang="en-US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78081" y="4846801"/>
            <a:ext cx="7812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เปลี่ยนแปลง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มูลค่าหุ้นที่ตราไว้จากเดิมหุ้นละ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บาท เป็นหุ้นละ 0.25 บาท</a:t>
            </a:r>
          </a:p>
          <a:p>
            <a:pPr marL="182563" indent="-182563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เพิ่ม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ทุนจดทะเบียนจาก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180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ล้านบาท เป็น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240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ล้านบาท โดยการออกหุ้นสามัญเพิ่ม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ทุนจำนวน 240,000,000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หุ้น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มูล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ค่าที่ตราไว้หุ้นละ 0.25 บาท เพื่อเสนอขายต่อประชาชนเป็นครั้งแรก (“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Initial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Public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Offering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: IPO”)</a:t>
            </a:r>
          </a:p>
          <a:p>
            <a:pPr marL="182563" indent="-182563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แปร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สภาพ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บริษัทฯ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เป็นบริษัท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มหาชนจำกัด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และเปลี่ยนชื่อ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 “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 เจตาแบค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จำกัด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(มหาชน)”</a:t>
            </a:r>
          </a:p>
          <a:p>
            <a:pPr marL="182563" indent="-182563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เปลี่ยนชื่อบริษัท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เจตาแบค เอ็นเนอยี่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จำกัด (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GE)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เป็นบริษัท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เยอรมัน-ไทย บอยเลอร์ เอ็นจิเนียริ่ง โค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ออฟเปอร์เรชั่น จำกัด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8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646215" y="3857628"/>
            <a:ext cx="951905" cy="450517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99.99%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AutoShape 1"/>
          <p:cNvSpPr>
            <a:spLocks noChangeArrowheads="1"/>
          </p:cNvSpPr>
          <p:nvPr/>
        </p:nvSpPr>
        <p:spPr bwMode="auto">
          <a:xfrm>
            <a:off x="7918903" y="3843773"/>
            <a:ext cx="1118485" cy="450517"/>
          </a:xfrm>
          <a:prstGeom prst="roundRect">
            <a:avLst>
              <a:gd name="adj" fmla="val 16667"/>
            </a:avLst>
          </a:prstGeom>
          <a:solidFill>
            <a:srgbClr val="FFFFFF">
              <a:alpha val="30000"/>
            </a:srgbClr>
          </a:solidFill>
          <a:ln w="28575">
            <a:noFill/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100.00%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457200"/>
            <a:ext cx="97218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19095" y="201141"/>
            <a:ext cx="9398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h-TH" sz="2200" b="1" dirty="0" smtClean="0">
                <a:latin typeface="Tahoma" pitchFamily="34" charset="0"/>
                <a:cs typeface="Tahoma" pitchFamily="34" charset="0"/>
              </a:rPr>
              <a:t>โครงสร้างบริษัทในกลุ่ม</a:t>
            </a:r>
            <a:endParaRPr lang="th-TH" sz="2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978" y="1108972"/>
            <a:ext cx="3168004" cy="97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98889" y="2126768"/>
            <a:ext cx="4297680" cy="500066"/>
          </a:xfrm>
          <a:prstGeom prst="round2SameRect">
            <a:avLst>
              <a:gd name="adj1" fmla="val 27757"/>
              <a:gd name="adj2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defPPr>
              <a:defRPr lang="th-TH"/>
            </a:defPPr>
            <a:lvl1pPr algn="ctr" eaLnBrk="1" hangingPunct="1">
              <a:defRPr sz="1600" b="1">
                <a:solidFill>
                  <a:schemeClr val="bg1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742950" indent="-285750" eaLnBrk="0" hangingPunct="0">
              <a:defRPr sz="1200" b="1"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th-TH" altLang="th-TH" dirty="0"/>
              <a:t>บมจ. เจตาแบค (</a:t>
            </a:r>
            <a:r>
              <a:rPr lang="en-US" altLang="th-TH" dirty="0"/>
              <a:t>GTB)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06640" y="2626834"/>
            <a:ext cx="4297680" cy="928694"/>
          </a:xfrm>
          <a:prstGeom prst="round2SameRect">
            <a:avLst>
              <a:gd name="adj1" fmla="val 0"/>
              <a:gd name="adj2" fmla="val 20264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defPPr>
              <a:defRPr lang="th-TH"/>
            </a:defPPr>
            <a:lvl1pPr marL="180975" indent="-180975" eaLnBrk="0" hangingPunct="0">
              <a:buClr>
                <a:srgbClr val="FF4747"/>
              </a:buClr>
              <a:buFont typeface="Wingdings" pitchFamily="2" charset="2"/>
              <a:buChar char="§"/>
              <a:defRPr sz="1200" b="0"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742950" indent="-285750" eaLnBrk="0" hangingPunct="0">
              <a:defRPr sz="1200" b="1"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120000"/>
            </a:pPr>
            <a:r>
              <a:rPr lang="th-TH" altLang="zh-CN" dirty="0"/>
              <a:t>ทุนจดทะเบียน </a:t>
            </a:r>
            <a:r>
              <a:rPr lang="en-US" altLang="zh-CN" dirty="0"/>
              <a:t>24</a:t>
            </a:r>
            <a:r>
              <a:rPr lang="th-TH" altLang="zh-CN" dirty="0"/>
              <a:t>0 ล้านบาท</a:t>
            </a:r>
          </a:p>
          <a:p>
            <a:pPr>
              <a:buClr>
                <a:schemeClr val="accent6">
                  <a:lumMod val="75000"/>
                </a:schemeClr>
              </a:buClr>
              <a:buSzPct val="120000"/>
            </a:pPr>
            <a:r>
              <a:rPr lang="th-TH" altLang="zh-CN" dirty="0"/>
              <a:t>ดำเนินธุรกิจผลิต ประกอบ ซ่อมสร้าง และจัดจำหน่ายเครื่องกำเนิดไอน้ำ ระบบเผาไหม้ ผลิตอุปกรณ์ที่เกี่ยวข้องกับวิศวกรรมพลังงานความร้อนและงานบริการหลังการขาย</a:t>
            </a:r>
            <a:endParaRPr lang="en-US" altLang="zh-CN" dirty="0"/>
          </a:p>
        </p:txBody>
      </p:sp>
      <p:sp>
        <p:nvSpPr>
          <p:cNvPr id="20" name="TextBox 19"/>
          <p:cNvSpPr txBox="1"/>
          <p:nvPr/>
        </p:nvSpPr>
        <p:spPr>
          <a:xfrm>
            <a:off x="191737" y="4296516"/>
            <a:ext cx="3024335" cy="500066"/>
          </a:xfrm>
          <a:prstGeom prst="round2SameRect">
            <a:avLst>
              <a:gd name="adj1" fmla="val 27757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th-TH" altLang="th-TH" dirty="0" smtClean="0">
                <a:solidFill>
                  <a:schemeClr val="bg1"/>
                </a:solidFill>
                <a:cs typeface="Tahoma" pitchFamily="34" charset="0"/>
              </a:rPr>
              <a:t>บจก. เจ</a:t>
            </a:r>
            <a:r>
              <a:rPr lang="th-TH" altLang="th-TH" dirty="0">
                <a:solidFill>
                  <a:schemeClr val="bg1"/>
                </a:solidFill>
                <a:cs typeface="Tahoma" pitchFamily="34" charset="0"/>
              </a:rPr>
              <a:t>ตาแบค อินเตอร์เนชั่นแนล </a:t>
            </a:r>
            <a:r>
              <a:rPr lang="en-US" altLang="th-TH" dirty="0" smtClean="0">
                <a:solidFill>
                  <a:schemeClr val="bg1"/>
                </a:solidFill>
                <a:cs typeface="Tahoma" pitchFamily="34" charset="0"/>
              </a:rPr>
              <a:t>(</a:t>
            </a:r>
            <a:r>
              <a:rPr lang="en-US" altLang="th-TH" dirty="0">
                <a:solidFill>
                  <a:schemeClr val="bg1"/>
                </a:solidFill>
                <a:cs typeface="Tahoma" pitchFamily="34" charset="0"/>
              </a:rPr>
              <a:t>GTI)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9488" y="4796582"/>
            <a:ext cx="3008376" cy="1188000"/>
          </a:xfrm>
          <a:prstGeom prst="round2SameRect">
            <a:avLst>
              <a:gd name="adj1" fmla="val 0"/>
              <a:gd name="adj2" fmla="val 11028"/>
            </a:avLst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t" anchorCtr="0"/>
          <a:lstStyle>
            <a:lvl1pPr marL="180975" indent="-180975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ทุนจดทะเบียน </a:t>
            </a:r>
            <a:r>
              <a:rPr lang="en-US" altLang="zh-CN" b="0" dirty="0" smtClean="0">
                <a:ea typeface="Tahoma" pitchFamily="34" charset="0"/>
                <a:cs typeface="Tahoma" pitchFamily="34" charset="0"/>
              </a:rPr>
              <a:t>1</a:t>
            </a: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5 ล้านบาท</a:t>
            </a:r>
          </a:p>
          <a:p>
            <a:pPr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ดำเนินธุรกิจ </a:t>
            </a:r>
            <a:r>
              <a:rPr lang="th-TH" b="0" dirty="0" smtClean="0">
                <a:ea typeface="Tahoma" pitchFamily="34" charset="0"/>
                <a:cs typeface="Tahoma" pitchFamily="34" charset="0"/>
              </a:rPr>
              <a:t>ผลิต</a:t>
            </a:r>
            <a:r>
              <a:rPr lang="th-TH" b="0" dirty="0">
                <a:ea typeface="Tahoma" pitchFamily="34" charset="0"/>
                <a:cs typeface="Tahoma" pitchFamily="34" charset="0"/>
              </a:rPr>
              <a:t>และติดตั้ง</a:t>
            </a:r>
            <a:r>
              <a:rPr lang="th-TH" b="0" dirty="0" smtClean="0">
                <a:ea typeface="Tahoma" pitchFamily="34" charset="0"/>
                <a:cs typeface="Tahoma" pitchFamily="34" charset="0"/>
              </a:rPr>
              <a:t>เครื่องกำเนิดไอน้ำและ</a:t>
            </a:r>
            <a:r>
              <a:rPr lang="th-TH" b="0" dirty="0">
                <a:ea typeface="Tahoma" pitchFamily="34" charset="0"/>
                <a:cs typeface="Tahoma" pitchFamily="34" charset="0"/>
              </a:rPr>
              <a:t>ระบบ</a:t>
            </a:r>
            <a:r>
              <a:rPr lang="th-TH" b="0" dirty="0" smtClean="0">
                <a:ea typeface="Tahoma" pitchFamily="34" charset="0"/>
                <a:cs typeface="Tahoma" pitchFamily="34" charset="0"/>
              </a:rPr>
              <a:t>ไอ</a:t>
            </a:r>
            <a:r>
              <a:rPr lang="th-TH" b="0" smtClean="0">
                <a:ea typeface="Tahoma" pitchFamily="34" charset="0"/>
                <a:cs typeface="Tahoma" pitchFamily="34" charset="0"/>
              </a:rPr>
              <a:t>น้ำสำหรับ</a:t>
            </a:r>
            <a:r>
              <a:rPr lang="th-TH" b="0" dirty="0">
                <a:ea typeface="Tahoma" pitchFamily="34" charset="0"/>
                <a:cs typeface="Tahoma" pitchFamily="34" charset="0"/>
              </a:rPr>
              <a:t>งาน</a:t>
            </a:r>
            <a:r>
              <a:rPr lang="th-TH" b="0" dirty="0" smtClean="0">
                <a:ea typeface="Tahoma" pitchFamily="34" charset="0"/>
                <a:cs typeface="Tahoma" pitchFamily="34" charset="0"/>
              </a:rPr>
              <a:t>โครงการขนาด</a:t>
            </a:r>
            <a:r>
              <a:rPr lang="th-TH" b="0" dirty="0">
                <a:ea typeface="Tahoma" pitchFamily="34" charset="0"/>
                <a:cs typeface="Tahoma" pitchFamily="34" charset="0"/>
              </a:rPr>
              <a:t>ใหญ่ รวมถึงออกแบบทาง</a:t>
            </a:r>
            <a:r>
              <a:rPr lang="th-TH" b="0" dirty="0" smtClean="0">
                <a:ea typeface="Tahoma" pitchFamily="34" charset="0"/>
                <a:cs typeface="Tahoma" pitchFamily="34" charset="0"/>
              </a:rPr>
              <a:t>วิศวกรรมพลังงาน</a:t>
            </a:r>
            <a:r>
              <a:rPr lang="th-TH" b="0" dirty="0">
                <a:ea typeface="Tahoma" pitchFamily="34" charset="0"/>
                <a:cs typeface="Tahoma" pitchFamily="34" charset="0"/>
              </a:rPr>
              <a:t>ความ</a:t>
            </a:r>
            <a:r>
              <a:rPr lang="th-TH" b="0" dirty="0" smtClean="0">
                <a:ea typeface="Tahoma" pitchFamily="34" charset="0"/>
                <a:cs typeface="Tahoma" pitchFamily="34" charset="0"/>
              </a:rPr>
              <a:t>ร้อน</a:t>
            </a:r>
            <a:endParaRPr lang="en-US" altLang="zh-CN" b="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3156" y="4293096"/>
            <a:ext cx="3024335" cy="500066"/>
          </a:xfrm>
          <a:prstGeom prst="round2SameRect">
            <a:avLst>
              <a:gd name="adj1" fmla="val 27757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th-TH" altLang="th-TH" dirty="0" smtClean="0">
                <a:solidFill>
                  <a:schemeClr val="bg1"/>
                </a:solidFill>
                <a:cs typeface="Tahoma" pitchFamily="34" charset="0"/>
              </a:rPr>
              <a:t>บจก. เยอรมัน</a:t>
            </a:r>
            <a:r>
              <a:rPr lang="th-TH" altLang="th-TH" dirty="0">
                <a:solidFill>
                  <a:schemeClr val="bg1"/>
                </a:solidFill>
                <a:cs typeface="Tahoma" pitchFamily="34" charset="0"/>
              </a:rPr>
              <a:t>-ไทย บอยเลอร์</a:t>
            </a:r>
          </a:p>
          <a:p>
            <a:pPr algn="ctr" eaLnBrk="1" hangingPunct="1">
              <a:defRPr/>
            </a:pPr>
            <a:r>
              <a:rPr lang="th-TH" altLang="th-TH" dirty="0">
                <a:solidFill>
                  <a:schemeClr val="bg1"/>
                </a:solidFill>
                <a:cs typeface="Tahoma" pitchFamily="34" charset="0"/>
              </a:rPr>
              <a:t>เอ็นจิเนียริ่ง โคออฟเปอร์เรชั่น </a:t>
            </a:r>
            <a:r>
              <a:rPr lang="th-TH" altLang="th-TH" dirty="0" smtClean="0">
                <a:solidFill>
                  <a:schemeClr val="bg1"/>
                </a:solidFill>
                <a:cs typeface="Tahoma" pitchFamily="34" charset="0"/>
              </a:rPr>
              <a:t>(</a:t>
            </a:r>
            <a:r>
              <a:rPr lang="en-US" altLang="th-TH" dirty="0" smtClean="0">
                <a:solidFill>
                  <a:schemeClr val="bg1"/>
                </a:solidFill>
                <a:cs typeface="Tahoma" pitchFamily="34" charset="0"/>
              </a:rPr>
              <a:t>GE)</a:t>
            </a:r>
          </a:p>
        </p:txBody>
      </p:sp>
      <p:cxnSp>
        <p:nvCxnSpPr>
          <p:cNvPr id="13" name="Elbow Connector 12"/>
          <p:cNvCxnSpPr>
            <a:stCxn id="19" idx="1"/>
            <a:endCxn id="22" idx="3"/>
          </p:cNvCxnSpPr>
          <p:nvPr/>
        </p:nvCxnSpPr>
        <p:spPr>
          <a:xfrm rot="5400000">
            <a:off x="4486618" y="3924234"/>
            <a:ext cx="737568" cy="156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9" idx="1"/>
            <a:endCxn id="20" idx="3"/>
          </p:cNvCxnSpPr>
          <p:nvPr/>
        </p:nvCxnSpPr>
        <p:spPr>
          <a:xfrm rot="5400000">
            <a:off x="2909199" y="2350235"/>
            <a:ext cx="740988" cy="3151575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58956" y="4293096"/>
            <a:ext cx="3024335" cy="500066"/>
          </a:xfrm>
          <a:prstGeom prst="round2SameRect">
            <a:avLst>
              <a:gd name="adj1" fmla="val 27757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th-TH" altLang="th-TH" dirty="0" smtClean="0">
                <a:solidFill>
                  <a:schemeClr val="bg1"/>
                </a:solidFill>
                <a:cs typeface="Tahoma" pitchFamily="34" charset="0"/>
              </a:rPr>
              <a:t>บจก. เจตาแบค เวียดนาม (</a:t>
            </a:r>
            <a:r>
              <a:rPr lang="en-US" altLang="th-TH" dirty="0" smtClean="0">
                <a:solidFill>
                  <a:schemeClr val="bg1"/>
                </a:solidFill>
                <a:cs typeface="Tahoma" pitchFamily="34" charset="0"/>
              </a:rPr>
              <a:t>GTV</a:t>
            </a:r>
            <a:r>
              <a:rPr lang="th-TH" altLang="th-TH" dirty="0" smtClean="0">
                <a:solidFill>
                  <a:schemeClr val="bg1"/>
                </a:solidFill>
                <a:cs typeface="Tahoma" pitchFamily="34" charset="0"/>
              </a:rPr>
              <a:t>)</a:t>
            </a:r>
            <a:endParaRPr lang="en-US" altLang="th-TH" dirty="0" smtClean="0">
              <a:solidFill>
                <a:schemeClr val="bg1"/>
              </a:solidFill>
              <a:cs typeface="Tahoma" pitchFamily="34" charset="0"/>
            </a:endParaRPr>
          </a:p>
        </p:txBody>
      </p:sp>
      <p:cxnSp>
        <p:nvCxnSpPr>
          <p:cNvPr id="30" name="Elbow Connector 29"/>
          <p:cNvCxnSpPr>
            <a:stCxn id="19" idx="1"/>
            <a:endCxn id="28" idx="3"/>
          </p:cNvCxnSpPr>
          <p:nvPr/>
        </p:nvCxnSpPr>
        <p:spPr>
          <a:xfrm rot="16200000" flipH="1">
            <a:off x="6044518" y="2366490"/>
            <a:ext cx="737568" cy="3115644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65958" y="4796582"/>
            <a:ext cx="3008376" cy="1188000"/>
          </a:xfrm>
          <a:prstGeom prst="round2SameRect">
            <a:avLst>
              <a:gd name="adj1" fmla="val 0"/>
              <a:gd name="adj2" fmla="val 14106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t" anchorCtr="0"/>
          <a:lstStyle>
            <a:lvl1pPr marL="180975" indent="-180975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>
                <a:ea typeface="Tahoma" pitchFamily="34" charset="0"/>
                <a:cs typeface="Tahoma" pitchFamily="34" charset="0"/>
              </a:rPr>
              <a:t>ทุนจด</a:t>
            </a: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ทะเบียน </a:t>
            </a:r>
            <a:r>
              <a:rPr lang="en-US" altLang="zh-CN" b="0" dirty="0">
                <a:ea typeface="Tahoma" pitchFamily="34" charset="0"/>
                <a:cs typeface="Tahoma" pitchFamily="34" charset="0"/>
              </a:rPr>
              <a:t>200,000 </a:t>
            </a:r>
            <a:r>
              <a:rPr lang="th-TH" altLang="zh-CN" b="0" dirty="0">
                <a:ea typeface="Tahoma" pitchFamily="34" charset="0"/>
                <a:cs typeface="Tahoma" pitchFamily="34" charset="0"/>
              </a:rPr>
              <a:t>ดอลล่าร์</a:t>
            </a: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สหรัฐ</a:t>
            </a:r>
          </a:p>
          <a:p>
            <a:pPr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บริษ</a:t>
            </a:r>
            <a:r>
              <a:rPr lang="th-TH" altLang="zh-CN" b="0" dirty="0">
                <a:ea typeface="Tahoma" pitchFamily="34" charset="0"/>
                <a:cs typeface="Tahoma" pitchFamily="34" charset="0"/>
              </a:rPr>
              <a:t>ั</a:t>
            </a: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ทจัดตั้งในประเทศเวียดนาม</a:t>
            </a:r>
            <a:endParaRPr lang="th-TH" altLang="zh-CN" b="0" dirty="0">
              <a:ea typeface="Tahoma" pitchFamily="34" charset="0"/>
              <a:cs typeface="Tahoma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>
                <a:ea typeface="Tahoma" pitchFamily="34" charset="0"/>
                <a:cs typeface="Tahoma" pitchFamily="34" charset="0"/>
              </a:rPr>
              <a:t>ดำเนินธุรกิจ นำเข้า จำหน่าย บริการหลังการขายและรับเหมาติดตั้ง </a:t>
            </a: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เครื่องกำเนิด</a:t>
            </a:r>
            <a:r>
              <a:rPr lang="th-TH" altLang="zh-CN" b="0" dirty="0">
                <a:ea typeface="Tahoma" pitchFamily="34" charset="0"/>
                <a:cs typeface="Tahoma" pitchFamily="34" charset="0"/>
              </a:rPr>
              <a:t>ไอน้ำ และอุปกรณ์ในระบบไอ</a:t>
            </a:r>
            <a:r>
              <a:rPr lang="th-TH" altLang="zh-CN" b="0" dirty="0" smtClean="0">
                <a:ea typeface="Tahoma" pitchFamily="34" charset="0"/>
                <a:cs typeface="Tahoma" pitchFamily="34" charset="0"/>
              </a:rPr>
              <a:t>น้ำ</a:t>
            </a:r>
            <a:endParaRPr lang="en-US" altLang="zh-CN" b="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5409" y="4796582"/>
            <a:ext cx="3008376" cy="1188000"/>
          </a:xfrm>
          <a:prstGeom prst="round2SameRect">
            <a:avLst>
              <a:gd name="adj1" fmla="val 0"/>
              <a:gd name="adj2" fmla="val 14106"/>
            </a:avLst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t" anchorCtr="0"/>
          <a:lstStyle>
            <a:lvl1pPr marL="180975" indent="-180975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>
                <a:ea typeface="Tahoma" pitchFamily="34" charset="0"/>
                <a:cs typeface="Tahoma" pitchFamily="34" charset="0"/>
              </a:rPr>
              <a:t>ทุนจดทะเบียน 30 ล้านบาท</a:t>
            </a:r>
          </a:p>
          <a:p>
            <a:pPr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>
                <a:ea typeface="Tahoma" pitchFamily="34" charset="0"/>
                <a:cs typeface="Tahoma" pitchFamily="34" charset="0"/>
              </a:rPr>
              <a:t>ปัจจุบันหยุดดำเนินธุรกิจหลัก </a:t>
            </a:r>
            <a:endParaRPr lang="en-US" altLang="zh-CN" b="0" dirty="0">
              <a:ea typeface="Tahoma" pitchFamily="34" charset="0"/>
              <a:cs typeface="Tahoma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th-TH" altLang="zh-CN" b="0" dirty="0">
                <a:ea typeface="Tahoma" pitchFamily="34" charset="0"/>
                <a:cs typeface="Tahoma" pitchFamily="34" charset="0"/>
              </a:rPr>
              <a:t>ถือกรรมสิทธิ์ที่ดินซึ่งเป็นที่ตั้งโรงงานแห่งที่ 2 ของ </a:t>
            </a:r>
            <a:r>
              <a:rPr lang="en-US" altLang="zh-CN" b="0" dirty="0">
                <a:ea typeface="Tahoma" pitchFamily="34" charset="0"/>
                <a:cs typeface="Tahoma" pitchFamily="34" charset="0"/>
              </a:rPr>
              <a:t>GTB </a:t>
            </a:r>
            <a:r>
              <a:rPr lang="th-TH" altLang="zh-CN" b="0" dirty="0">
                <a:ea typeface="Tahoma" pitchFamily="34" charset="0"/>
                <a:cs typeface="Tahoma" pitchFamily="34" charset="0"/>
              </a:rPr>
              <a:t>ที่จังหวัดระยอง</a:t>
            </a:r>
            <a:endParaRPr lang="en-US" altLang="zh-CN" b="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AutoShape 1"/>
          <p:cNvSpPr>
            <a:spLocks noChangeArrowheads="1"/>
          </p:cNvSpPr>
          <p:nvPr/>
        </p:nvSpPr>
        <p:spPr bwMode="auto">
          <a:xfrm>
            <a:off x="4803342" y="3857628"/>
            <a:ext cx="933338" cy="450517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99.99%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 txBox="1">
            <a:spLocks/>
          </p:cNvSpPr>
          <p:nvPr/>
        </p:nvSpPr>
        <p:spPr bwMode="auto">
          <a:xfrm>
            <a:off x="119095" y="201141"/>
            <a:ext cx="9398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h-TH" sz="2200" b="1" dirty="0" smtClean="0">
                <a:latin typeface="Tahoma" pitchFamily="34" charset="0"/>
                <a:cs typeface="Tahoma" pitchFamily="34" charset="0"/>
              </a:rPr>
              <a:t>โครงสร้างผู้ถือหุ้น</a:t>
            </a:r>
            <a:endParaRPr lang="th-TH" sz="2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14313" y="5072063"/>
            <a:ext cx="4071937" cy="100012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100" dirty="0">
              <a:solidFill>
                <a:schemeClr val="bg1"/>
              </a:solidFill>
              <a:cs typeface="Tahoma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 flipV="1">
            <a:off x="5795963" y="1357313"/>
            <a:ext cx="204787" cy="200025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>
            <a:off x="1651000" y="4078288"/>
            <a:ext cx="127000" cy="198437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>
            <a:off x="1776413" y="4276725"/>
            <a:ext cx="2482850" cy="0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 rot="5400000" flipH="1" flipV="1">
            <a:off x="1748631" y="1320007"/>
            <a:ext cx="360363" cy="285750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>
            <a:off x="2071688" y="1277938"/>
            <a:ext cx="2160587" cy="0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125"/>
          <p:cNvSpPr txBox="1">
            <a:spLocks noChangeArrowheads="1"/>
          </p:cNvSpPr>
          <p:nvPr/>
        </p:nvSpPr>
        <p:spPr bwMode="auto">
          <a:xfrm>
            <a:off x="2298205" y="1016000"/>
            <a:ext cx="19880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/>
            <a:r>
              <a:rPr lang="th-TH" altLang="th-TH" dirty="0">
                <a:cs typeface="Tahoma" pitchFamily="34" charset="0"/>
              </a:rPr>
              <a:t>นายสุชาติ มงคลอารีย์พงษ์</a:t>
            </a:r>
            <a:endParaRPr lang="en-US" altLang="th-TH" dirty="0">
              <a:cs typeface="Tahoma" pitchFamily="34" charset="0"/>
            </a:endParaRPr>
          </a:p>
        </p:txBody>
      </p:sp>
      <p:sp>
        <p:nvSpPr>
          <p:cNvPr id="63" name="TextBox 130"/>
          <p:cNvSpPr txBox="1">
            <a:spLocks noChangeArrowheads="1"/>
          </p:cNvSpPr>
          <p:nvPr/>
        </p:nvSpPr>
        <p:spPr bwMode="auto">
          <a:xfrm>
            <a:off x="3478015" y="1262063"/>
            <a:ext cx="808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/>
            <a:r>
              <a:rPr lang="en-US" altLang="th-TH" dirty="0" smtClean="0">
                <a:cs typeface="Tahoma" pitchFamily="34" charset="0"/>
              </a:rPr>
              <a:t>80</a:t>
            </a:r>
            <a:r>
              <a:rPr lang="th-TH" altLang="th-TH" dirty="0" smtClean="0">
                <a:cs typeface="Tahoma" pitchFamily="34" charset="0"/>
              </a:rPr>
              <a:t>.</a:t>
            </a:r>
            <a:r>
              <a:rPr lang="en-US" altLang="th-TH" dirty="0" smtClean="0">
                <a:cs typeface="Tahoma" pitchFamily="34" charset="0"/>
              </a:rPr>
              <a:t>00%</a:t>
            </a:r>
            <a:endParaRPr lang="en-US" altLang="th-TH" dirty="0">
              <a:cs typeface="Tahoma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6000750" y="1354138"/>
            <a:ext cx="2952750" cy="0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 rot="16200000" flipH="1">
            <a:off x="6309519" y="4166394"/>
            <a:ext cx="390525" cy="277813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>
            <a:off x="6626225" y="4491038"/>
            <a:ext cx="2338388" cy="0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>
            <a:off x="7080250" y="3505200"/>
            <a:ext cx="1866900" cy="0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189"/>
          <p:cNvSpPr txBox="1">
            <a:spLocks noChangeArrowheads="1"/>
          </p:cNvSpPr>
          <p:nvPr/>
        </p:nvSpPr>
        <p:spPr bwMode="auto">
          <a:xfrm>
            <a:off x="7165181" y="3255367"/>
            <a:ext cx="1875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/>
            <a:r>
              <a:rPr lang="th-TH" altLang="th-TH" dirty="0">
                <a:cs typeface="Tahoma" pitchFamily="34" charset="0"/>
              </a:rPr>
              <a:t>นางนลิน มงคลอารีย์พงษ์</a:t>
            </a:r>
            <a:endParaRPr lang="en-US" altLang="th-TH" dirty="0">
              <a:cs typeface="Tahoma" pitchFamily="34" charset="0"/>
            </a:endParaRPr>
          </a:p>
          <a:p>
            <a:pPr algn="r" eaLnBrk="1" hangingPunct="1"/>
            <a:endParaRPr lang="en-US" altLang="th-TH" dirty="0">
              <a:cs typeface="Tahoma" pitchFamily="34" charset="0"/>
            </a:endParaRPr>
          </a:p>
        </p:txBody>
      </p:sp>
      <p:sp>
        <p:nvSpPr>
          <p:cNvPr id="70" name="TextBox 226"/>
          <p:cNvSpPr txBox="1">
            <a:spLocks noChangeArrowheads="1"/>
          </p:cNvSpPr>
          <p:nvPr/>
        </p:nvSpPr>
        <p:spPr bwMode="auto">
          <a:xfrm>
            <a:off x="7741245" y="4221088"/>
            <a:ext cx="1335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/>
            <a:r>
              <a:rPr lang="th-TH" altLang="th-TH" dirty="0">
                <a:cs typeface="Tahoma" pitchFamily="34" charset="0"/>
              </a:rPr>
              <a:t>ประชาชน </a:t>
            </a:r>
            <a:r>
              <a:rPr lang="en-US" altLang="th-TH" dirty="0">
                <a:cs typeface="Tahoma" pitchFamily="34" charset="0"/>
              </a:rPr>
              <a:t>(IPO)</a:t>
            </a:r>
          </a:p>
        </p:txBody>
      </p:sp>
      <p:sp>
        <p:nvSpPr>
          <p:cNvPr id="72" name="TextBox 229"/>
          <p:cNvSpPr txBox="1">
            <a:spLocks noChangeArrowheads="1"/>
          </p:cNvSpPr>
          <p:nvPr/>
        </p:nvSpPr>
        <p:spPr bwMode="auto">
          <a:xfrm>
            <a:off x="8227815" y="3495675"/>
            <a:ext cx="808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/>
            <a:r>
              <a:rPr lang="en-US" altLang="th-TH" dirty="0" smtClean="0">
                <a:cs typeface="Tahoma" pitchFamily="34" charset="0"/>
              </a:rPr>
              <a:t>15</a:t>
            </a:r>
            <a:r>
              <a:rPr lang="th-TH" altLang="th-TH" dirty="0" smtClean="0">
                <a:cs typeface="Tahoma" pitchFamily="34" charset="0"/>
              </a:rPr>
              <a:t>.</a:t>
            </a:r>
            <a:r>
              <a:rPr lang="en-US" altLang="th-TH" dirty="0" smtClean="0">
                <a:cs typeface="Tahoma" pitchFamily="34" charset="0"/>
              </a:rPr>
              <a:t>00%</a:t>
            </a:r>
            <a:endParaRPr lang="en-US" altLang="th-TH" dirty="0">
              <a:cs typeface="Tahoma" pitchFamily="34" charset="0"/>
            </a:endParaRPr>
          </a:p>
        </p:txBody>
      </p:sp>
      <p:sp>
        <p:nvSpPr>
          <p:cNvPr id="73" name="TextBox 232"/>
          <p:cNvSpPr txBox="1">
            <a:spLocks noChangeArrowheads="1"/>
          </p:cNvSpPr>
          <p:nvPr/>
        </p:nvSpPr>
        <p:spPr bwMode="auto">
          <a:xfrm>
            <a:off x="8227816" y="1346200"/>
            <a:ext cx="808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/>
            <a:r>
              <a:rPr lang="en-US" altLang="th-TH" dirty="0" smtClean="0">
                <a:cs typeface="Tahoma" pitchFamily="34" charset="0"/>
              </a:rPr>
              <a:t>60</a:t>
            </a:r>
            <a:r>
              <a:rPr lang="th-TH" altLang="th-TH" dirty="0" smtClean="0">
                <a:cs typeface="Tahoma" pitchFamily="34" charset="0"/>
              </a:rPr>
              <a:t>.</a:t>
            </a:r>
            <a:r>
              <a:rPr lang="en-US" altLang="th-TH" dirty="0" smtClean="0">
                <a:cs typeface="Tahoma" pitchFamily="34" charset="0"/>
              </a:rPr>
              <a:t>00%</a:t>
            </a:r>
            <a:endParaRPr lang="en-US" altLang="th-TH" dirty="0">
              <a:cs typeface="Tahoma" pitchFamily="34" charset="0"/>
            </a:endParaRPr>
          </a:p>
        </p:txBody>
      </p:sp>
      <p:sp>
        <p:nvSpPr>
          <p:cNvPr id="74" name="TextBox 240"/>
          <p:cNvSpPr txBox="1">
            <a:spLocks noChangeArrowheads="1"/>
          </p:cNvSpPr>
          <p:nvPr/>
        </p:nvSpPr>
        <p:spPr bwMode="auto">
          <a:xfrm>
            <a:off x="8247063" y="4476750"/>
            <a:ext cx="80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/>
            <a:r>
              <a:rPr lang="th-TH" altLang="th-TH" dirty="0">
                <a:cs typeface="Tahoma" pitchFamily="34" charset="0"/>
              </a:rPr>
              <a:t>25.00</a:t>
            </a:r>
            <a:r>
              <a:rPr lang="en-US" altLang="th-TH" dirty="0">
                <a:cs typeface="Tahoma" pitchFamily="34" charset="0"/>
              </a:rPr>
              <a:t>%</a:t>
            </a:r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785813" y="2600325"/>
            <a:ext cx="150018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th-TH" altLang="th-TH" dirty="0">
                <a:cs typeface="Tahoma" pitchFamily="34" charset="0"/>
              </a:rPr>
              <a:t>ก่อน </a:t>
            </a:r>
            <a:r>
              <a:rPr lang="en-US" altLang="th-TH" dirty="0">
                <a:cs typeface="Tahoma" pitchFamily="34" charset="0"/>
              </a:rPr>
              <a:t>IPO </a:t>
            </a:r>
          </a:p>
          <a:p>
            <a:pPr algn="ctr" eaLnBrk="1" hangingPunct="1">
              <a:lnSpc>
                <a:spcPct val="120000"/>
              </a:lnSpc>
            </a:pPr>
            <a:r>
              <a:rPr lang="th-TH" altLang="th-TH" dirty="0" smtClean="0">
                <a:cs typeface="Tahoma" pitchFamily="34" charset="0"/>
              </a:rPr>
              <a:t>1</a:t>
            </a:r>
            <a:r>
              <a:rPr lang="en-US" altLang="th-TH" dirty="0" smtClean="0">
                <a:cs typeface="Tahoma" pitchFamily="34" charset="0"/>
              </a:rPr>
              <a:t>8</a:t>
            </a:r>
            <a:r>
              <a:rPr lang="th-TH" altLang="th-TH" dirty="0" smtClean="0">
                <a:cs typeface="Tahoma" pitchFamily="34" charset="0"/>
              </a:rPr>
              <a:t>0 </a:t>
            </a:r>
            <a:r>
              <a:rPr lang="th-TH" altLang="th-TH" dirty="0">
                <a:cs typeface="Tahoma" pitchFamily="34" charset="0"/>
              </a:rPr>
              <a:t>ล้านบาท</a:t>
            </a:r>
            <a:r>
              <a:rPr lang="en-GB" altLang="th-TH" dirty="0">
                <a:cs typeface="Tahoma" pitchFamily="34" charset="0"/>
              </a:rPr>
              <a:t>  </a:t>
            </a:r>
            <a:endParaRPr lang="en-US" altLang="th-TH" dirty="0"/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5143500" y="2608263"/>
            <a:ext cx="150018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th-TH" altLang="th-TH" dirty="0">
                <a:cs typeface="Tahoma" pitchFamily="34" charset="0"/>
              </a:rPr>
              <a:t>หลัง </a:t>
            </a:r>
            <a:r>
              <a:rPr lang="en-US" altLang="th-TH" dirty="0">
                <a:cs typeface="Tahoma" pitchFamily="34" charset="0"/>
              </a:rPr>
              <a:t>IPO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th-TH" dirty="0" smtClean="0">
                <a:cs typeface="Tahoma" pitchFamily="34" charset="0"/>
              </a:rPr>
              <a:t>240</a:t>
            </a:r>
            <a:r>
              <a:rPr lang="th-TH" altLang="th-TH" dirty="0" smtClean="0">
                <a:cs typeface="Tahoma" pitchFamily="34" charset="0"/>
              </a:rPr>
              <a:t> </a:t>
            </a:r>
            <a:r>
              <a:rPr lang="th-TH" altLang="th-TH" dirty="0">
                <a:cs typeface="Tahoma" pitchFamily="34" charset="0"/>
              </a:rPr>
              <a:t>ล้านบาท</a:t>
            </a:r>
            <a:r>
              <a:rPr lang="en-GB" altLang="th-TH" dirty="0">
                <a:cs typeface="Tahoma" pitchFamily="34" charset="0"/>
              </a:rPr>
              <a:t>  </a:t>
            </a:r>
            <a:endParaRPr lang="en-US" altLang="th-TH" dirty="0"/>
          </a:p>
        </p:txBody>
      </p:sp>
      <p:sp>
        <p:nvSpPr>
          <p:cNvPr id="77" name="TextBox 38"/>
          <p:cNvSpPr txBox="1">
            <a:spLocks noChangeArrowheads="1"/>
          </p:cNvSpPr>
          <p:nvPr/>
        </p:nvSpPr>
        <p:spPr bwMode="auto">
          <a:xfrm>
            <a:off x="2462803" y="4030663"/>
            <a:ext cx="1875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/>
            <a:r>
              <a:rPr lang="th-TH" altLang="th-TH" dirty="0">
                <a:cs typeface="Tahoma" pitchFamily="34" charset="0"/>
              </a:rPr>
              <a:t>นางนลิน มงคลอารีย์พงษ์</a:t>
            </a:r>
            <a:endParaRPr lang="en-US" altLang="th-TH" dirty="0">
              <a:cs typeface="Tahoma" pitchFamily="34" charset="0"/>
            </a:endParaRPr>
          </a:p>
        </p:txBody>
      </p:sp>
      <p:sp>
        <p:nvSpPr>
          <p:cNvPr id="78" name="TextBox 39"/>
          <p:cNvSpPr txBox="1">
            <a:spLocks noChangeArrowheads="1"/>
          </p:cNvSpPr>
          <p:nvPr/>
        </p:nvSpPr>
        <p:spPr bwMode="auto">
          <a:xfrm>
            <a:off x="3549453" y="4297363"/>
            <a:ext cx="808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/>
            <a:r>
              <a:rPr lang="en-US" altLang="th-TH" dirty="0" smtClean="0">
                <a:cs typeface="Tahoma" pitchFamily="34" charset="0"/>
              </a:rPr>
              <a:t>20</a:t>
            </a:r>
            <a:r>
              <a:rPr lang="th-TH" altLang="th-TH" dirty="0" smtClean="0">
                <a:cs typeface="Tahoma" pitchFamily="34" charset="0"/>
              </a:rPr>
              <a:t>.</a:t>
            </a:r>
            <a:r>
              <a:rPr lang="en-US" altLang="th-TH" dirty="0" smtClean="0">
                <a:cs typeface="Tahoma" pitchFamily="34" charset="0"/>
              </a:rPr>
              <a:t>00%</a:t>
            </a:r>
            <a:endParaRPr lang="en-US" altLang="th-TH" dirty="0">
              <a:cs typeface="Tahoma" pitchFamily="34" charset="0"/>
            </a:endParaRPr>
          </a:p>
        </p:txBody>
      </p:sp>
      <p:sp>
        <p:nvSpPr>
          <p:cNvPr id="79" name="TextBox 44"/>
          <p:cNvSpPr txBox="1">
            <a:spLocks noChangeArrowheads="1"/>
          </p:cNvSpPr>
          <p:nvPr/>
        </p:nvSpPr>
        <p:spPr bwMode="auto">
          <a:xfrm>
            <a:off x="7044831" y="1104900"/>
            <a:ext cx="19880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/>
            <a:r>
              <a:rPr lang="th-TH" altLang="th-TH" dirty="0">
                <a:cs typeface="Tahoma" pitchFamily="34" charset="0"/>
              </a:rPr>
              <a:t>นายสุชาติ มงคลอารีย์</a:t>
            </a:r>
            <a:r>
              <a:rPr lang="th-TH" altLang="th-TH" dirty="0" smtClean="0">
                <a:cs typeface="Tahoma" pitchFamily="34" charset="0"/>
              </a:rPr>
              <a:t>พงษ์</a:t>
            </a:r>
            <a:endParaRPr lang="en-US" altLang="th-TH" dirty="0">
              <a:cs typeface="Tahoma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8794004"/>
              </p:ext>
            </p:extLst>
          </p:nvPr>
        </p:nvGraphicFramePr>
        <p:xfrm>
          <a:off x="28575" y="1412875"/>
          <a:ext cx="2952750" cy="28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539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2811410"/>
              </p:ext>
            </p:extLst>
          </p:nvPr>
        </p:nvGraphicFramePr>
        <p:xfrm>
          <a:off x="4457700" y="1231900"/>
          <a:ext cx="2933700" cy="32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" name="TextBox 29"/>
          <p:cNvSpPr txBox="1">
            <a:spLocks noChangeArrowheads="1"/>
          </p:cNvSpPr>
          <p:nvPr/>
        </p:nvSpPr>
        <p:spPr bwMode="auto">
          <a:xfrm>
            <a:off x="176213" y="5172075"/>
            <a:ext cx="4143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506663" algn="r"/>
                <a:tab pos="2597150" algn="l"/>
              </a:tabLs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2506663" algn="r"/>
                <a:tab pos="2597150" algn="l"/>
              </a:tabLs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2506663" algn="r"/>
                <a:tab pos="2597150" algn="l"/>
              </a:tabLs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2506663" algn="r"/>
                <a:tab pos="2597150" algn="l"/>
              </a:tabLs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2506663" algn="r"/>
                <a:tab pos="2597150" algn="l"/>
              </a:tabLs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06663" algn="r"/>
                <a:tab pos="2597150" algn="l"/>
              </a:tabLs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06663" algn="r"/>
                <a:tab pos="2597150" algn="l"/>
              </a:tabLs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06663" algn="r"/>
                <a:tab pos="2597150" algn="l"/>
              </a:tabLs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06663" algn="r"/>
                <a:tab pos="2597150" algn="l"/>
              </a:tabLs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th-TH" dirty="0">
                <a:cs typeface="Tahoma" pitchFamily="34" charset="0"/>
              </a:rPr>
              <a:t>ทุนเรียกชำระแล้วก่อน </a:t>
            </a:r>
            <a:r>
              <a:rPr lang="en-US" altLang="th-TH" dirty="0">
                <a:cs typeface="Tahoma" pitchFamily="34" charset="0"/>
              </a:rPr>
              <a:t>IPO </a:t>
            </a:r>
            <a:r>
              <a:rPr lang="en-US" altLang="th-TH" dirty="0" smtClean="0">
                <a:cs typeface="Tahoma" pitchFamily="34" charset="0"/>
              </a:rPr>
              <a:t>180 </a:t>
            </a:r>
            <a:r>
              <a:rPr lang="en-US" altLang="th-TH" dirty="0">
                <a:cs typeface="Tahoma" pitchFamily="34" charset="0"/>
              </a:rPr>
              <a:t>	</a:t>
            </a:r>
            <a:r>
              <a:rPr lang="th-TH" altLang="th-TH" dirty="0">
                <a:cs typeface="Tahoma" pitchFamily="34" charset="0"/>
              </a:rPr>
              <a:t>ล้านบาท</a:t>
            </a:r>
          </a:p>
          <a:p>
            <a:pPr algn="ctr" eaLnBrk="1" hangingPunct="1">
              <a:spcBef>
                <a:spcPct val="50000"/>
              </a:spcBef>
            </a:pPr>
            <a:r>
              <a:rPr lang="th-TH" altLang="th-TH" dirty="0">
                <a:cs typeface="Tahoma" pitchFamily="34" charset="0"/>
              </a:rPr>
              <a:t>แบ่งเป็นหุ้นสามัญจำนวน</a:t>
            </a:r>
            <a:r>
              <a:rPr lang="en-US" altLang="th-TH" dirty="0">
                <a:cs typeface="Tahoma" pitchFamily="34" charset="0"/>
              </a:rPr>
              <a:t> </a:t>
            </a:r>
            <a:r>
              <a:rPr lang="en-US" altLang="th-TH" dirty="0" smtClean="0">
                <a:cs typeface="Tahoma" pitchFamily="34" charset="0"/>
              </a:rPr>
              <a:t>72</a:t>
            </a:r>
            <a:r>
              <a:rPr lang="th-TH" altLang="th-TH" dirty="0" smtClean="0">
                <a:cs typeface="Tahoma" pitchFamily="34" charset="0"/>
              </a:rPr>
              <a:t>0 </a:t>
            </a:r>
            <a:r>
              <a:rPr lang="th-TH" altLang="th-TH" dirty="0">
                <a:cs typeface="Tahoma" pitchFamily="34" charset="0"/>
              </a:rPr>
              <a:t>ล้านหุ้น </a:t>
            </a:r>
            <a:endParaRPr lang="en-US" altLang="th-TH" dirty="0"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th-TH" altLang="th-TH" dirty="0">
                <a:cs typeface="Tahoma" pitchFamily="34" charset="0"/>
              </a:rPr>
              <a:t>มูลค่าที่ตราไว้หุ้นละ 0.25 บาท</a:t>
            </a:r>
            <a:endParaRPr lang="en-US" altLang="th-TH" dirty="0">
              <a:cs typeface="Tahoma" pitchFamily="34" charset="0"/>
            </a:endParaRPr>
          </a:p>
          <a:p>
            <a:pPr eaLnBrk="1" hangingPunct="1"/>
            <a:endParaRPr lang="en-US" altLang="th-TH" dirty="0"/>
          </a:p>
        </p:txBody>
      </p:sp>
      <p:sp>
        <p:nvSpPr>
          <p:cNvPr id="83" name="Rectangle 82"/>
          <p:cNvSpPr/>
          <p:nvPr/>
        </p:nvSpPr>
        <p:spPr bwMode="auto">
          <a:xfrm>
            <a:off x="4840288" y="5072063"/>
            <a:ext cx="4071937" cy="100012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100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84" name="TextBox 43"/>
          <p:cNvSpPr txBox="1">
            <a:spLocks noChangeArrowheads="1"/>
          </p:cNvSpPr>
          <p:nvPr/>
        </p:nvSpPr>
        <p:spPr bwMode="auto">
          <a:xfrm>
            <a:off x="4803775" y="5157788"/>
            <a:ext cx="41433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506663" algn="r"/>
                <a:tab pos="2597150" algn="l"/>
              </a:tabLs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2506663" algn="r"/>
                <a:tab pos="2597150" algn="l"/>
              </a:tabLs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2506663" algn="r"/>
                <a:tab pos="2597150" algn="l"/>
              </a:tabLs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2506663" algn="r"/>
                <a:tab pos="2597150" algn="l"/>
              </a:tabLs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2506663" algn="r"/>
                <a:tab pos="2597150" algn="l"/>
              </a:tabLs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06663" algn="r"/>
                <a:tab pos="2597150" algn="l"/>
              </a:tabLs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06663" algn="r"/>
                <a:tab pos="2597150" algn="l"/>
              </a:tabLs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06663" algn="r"/>
                <a:tab pos="2597150" algn="l"/>
              </a:tabLs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06663" algn="r"/>
                <a:tab pos="2597150" algn="l"/>
              </a:tabLst>
              <a:defRPr sz="1200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th-TH" dirty="0">
                <a:cs typeface="Tahoma" pitchFamily="34" charset="0"/>
              </a:rPr>
              <a:t>ทุนเรียกชำระแล้วหลัง </a:t>
            </a:r>
            <a:r>
              <a:rPr lang="en-US" altLang="th-TH" dirty="0" smtClean="0">
                <a:cs typeface="Tahoma" pitchFamily="34" charset="0"/>
              </a:rPr>
              <a:t>IPO </a:t>
            </a:r>
            <a:r>
              <a:rPr lang="th-TH" altLang="th-TH" dirty="0" smtClean="0">
                <a:cs typeface="Tahoma" pitchFamily="34" charset="0"/>
              </a:rPr>
              <a:t>2</a:t>
            </a:r>
            <a:r>
              <a:rPr lang="en-US" altLang="th-TH" dirty="0" smtClean="0">
                <a:cs typeface="Tahoma" pitchFamily="34" charset="0"/>
              </a:rPr>
              <a:t>4</a:t>
            </a:r>
            <a:r>
              <a:rPr lang="th-TH" altLang="th-TH" dirty="0" smtClean="0">
                <a:cs typeface="Tahoma" pitchFamily="34" charset="0"/>
              </a:rPr>
              <a:t>0</a:t>
            </a:r>
            <a:r>
              <a:rPr lang="en-US" altLang="th-TH" dirty="0" smtClean="0">
                <a:cs typeface="Tahoma" pitchFamily="34" charset="0"/>
              </a:rPr>
              <a:t> </a:t>
            </a:r>
            <a:r>
              <a:rPr lang="en-US" altLang="th-TH" dirty="0">
                <a:cs typeface="Tahoma" pitchFamily="34" charset="0"/>
              </a:rPr>
              <a:t>	</a:t>
            </a:r>
            <a:r>
              <a:rPr lang="th-TH" altLang="th-TH" dirty="0">
                <a:cs typeface="Tahoma" pitchFamily="34" charset="0"/>
              </a:rPr>
              <a:t>ล้านบาท</a:t>
            </a:r>
          </a:p>
          <a:p>
            <a:pPr algn="ctr" eaLnBrk="1" hangingPunct="1">
              <a:spcBef>
                <a:spcPct val="50000"/>
              </a:spcBef>
            </a:pPr>
            <a:r>
              <a:rPr lang="th-TH" altLang="th-TH" dirty="0">
                <a:cs typeface="Tahoma" pitchFamily="34" charset="0"/>
              </a:rPr>
              <a:t>แบ่งเป็นหุ้นสามัญจำนวน</a:t>
            </a:r>
            <a:r>
              <a:rPr lang="en-US" altLang="th-TH" dirty="0">
                <a:cs typeface="Tahoma" pitchFamily="34" charset="0"/>
              </a:rPr>
              <a:t> </a:t>
            </a:r>
            <a:r>
              <a:rPr lang="en-US" altLang="th-TH" dirty="0" smtClean="0">
                <a:cs typeface="Tahoma" pitchFamily="34" charset="0"/>
              </a:rPr>
              <a:t>96</a:t>
            </a:r>
            <a:r>
              <a:rPr lang="th-TH" altLang="th-TH" dirty="0" smtClean="0">
                <a:cs typeface="Tahoma" pitchFamily="34" charset="0"/>
              </a:rPr>
              <a:t>0 </a:t>
            </a:r>
            <a:r>
              <a:rPr lang="th-TH" altLang="th-TH" dirty="0">
                <a:cs typeface="Tahoma" pitchFamily="34" charset="0"/>
              </a:rPr>
              <a:t>ล้านหุ้น </a:t>
            </a:r>
            <a:endParaRPr lang="en-US" altLang="th-TH" dirty="0"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th-TH" altLang="th-TH" dirty="0">
                <a:cs typeface="Tahoma" pitchFamily="34" charset="0"/>
              </a:rPr>
              <a:t>มูลค่าที่ตราไว้หุ้นละ 0.25 บาท</a:t>
            </a:r>
            <a:endParaRPr lang="en-US" altLang="th-TH" dirty="0">
              <a:cs typeface="Tahoma" pitchFamily="34" charset="0"/>
            </a:endParaRPr>
          </a:p>
          <a:p>
            <a:pPr eaLnBrk="1" hangingPunct="1"/>
            <a:endParaRPr lang="en-US" altLang="th-TH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>
            <a:stCxn id="18" idx="2"/>
            <a:endCxn id="30" idx="0"/>
          </p:cNvCxnSpPr>
          <p:nvPr/>
        </p:nvCxnSpPr>
        <p:spPr>
          <a:xfrm flipH="1">
            <a:off x="4841637" y="1795471"/>
            <a:ext cx="1826" cy="3513729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 bwMode="auto">
          <a:xfrm>
            <a:off x="119095" y="201141"/>
            <a:ext cx="9398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h-TH" sz="2200" b="1" dirty="0" smtClean="0">
                <a:latin typeface="Tahoma" pitchFamily="34" charset="0"/>
                <a:cs typeface="Tahoma" pitchFamily="34" charset="0"/>
              </a:rPr>
              <a:t>โครงสร้างองค์กร</a:t>
            </a:r>
            <a:endParaRPr lang="th-TH" sz="22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549529" y="2289950"/>
            <a:ext cx="6588000" cy="1587"/>
          </a:xfrm>
          <a:prstGeom prst="line">
            <a:avLst/>
          </a:prstGeom>
          <a:solidFill>
            <a:srgbClr val="BBE0E3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3738563" y="3212976"/>
            <a:ext cx="2209800" cy="457200"/>
          </a:xfrm>
          <a:prstGeom prst="rect">
            <a:avLst/>
          </a:prstGeom>
          <a:solidFill>
            <a:srgbClr val="FF0000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642929" y="2475683"/>
            <a:ext cx="24372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คณะกรรมการบริหาร</a:t>
            </a:r>
            <a:endParaRPr lang="en-US" sz="1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524251" y="1295408"/>
            <a:ext cx="2638424" cy="5000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h-TH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คณะกรรมการบริษัท</a:t>
            </a:r>
            <a:endParaRPr lang="en-US" sz="1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3738563" y="3281246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ประธานเจ้าหน้าที่บริหาร</a:t>
            </a:r>
            <a:endParaRPr lang="en-US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 rot="5400000">
            <a:off x="1014857" y="2794095"/>
            <a:ext cx="1097280" cy="0"/>
          </a:xfrm>
          <a:prstGeom prst="line">
            <a:avLst/>
          </a:prstGeom>
          <a:solidFill>
            <a:srgbClr val="BBE0E3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344295" y="2060848"/>
            <a:ext cx="24372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คณะกรรมการตรวจสอบ</a:t>
            </a:r>
            <a:endPara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Rectangle 73"/>
          <p:cNvSpPr>
            <a:spLocks noChangeArrowheads="1"/>
          </p:cNvSpPr>
          <p:nvPr/>
        </p:nvSpPr>
        <p:spPr bwMode="auto">
          <a:xfrm>
            <a:off x="479820" y="3051003"/>
            <a:ext cx="2160000" cy="4572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h-TH" sz="1100" b="1" dirty="0">
                <a:latin typeface="Tahoma" pitchFamily="34" charset="0"/>
                <a:cs typeface="Tahoma" pitchFamily="34" charset="0"/>
                <a:sym typeface="Gill Sans"/>
              </a:rPr>
              <a:t>ฝ่ายตรวจสอบภายใน</a:t>
            </a:r>
            <a:endParaRPr lang="en-US" sz="1100" b="1" dirty="0">
              <a:latin typeface="Tahoma" pitchFamily="34" charset="0"/>
              <a:cs typeface="Tahoma" pitchFamily="34" charset="0"/>
              <a:sym typeface="Gill San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918325" y="2060848"/>
            <a:ext cx="2438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Gill Sans" charset="0"/>
              </a:rPr>
              <a:t>คณะกรรมการบริหารความเสี่ยง</a:t>
            </a:r>
            <a:endParaRPr lang="en-US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  <a:sym typeface="Gill Sans" charset="0"/>
            </a:endParaRP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334685" y="5309200"/>
            <a:ext cx="1645920" cy="64008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h-TH" sz="1100" b="1" dirty="0" smtClean="0">
                <a:latin typeface="Tahoma" pitchFamily="34" charset="0"/>
                <a:cs typeface="Tahoma" pitchFamily="34" charset="0"/>
              </a:rPr>
              <a:t>ผู้อำนวยการ</a:t>
            </a:r>
            <a:br>
              <a:rPr lang="th-TH" sz="1100" b="1" dirty="0" smtClean="0">
                <a:latin typeface="Tahoma" pitchFamily="34" charset="0"/>
                <a:cs typeface="Tahoma" pitchFamily="34" charset="0"/>
              </a:rPr>
            </a:br>
            <a:r>
              <a:rPr lang="th-TH" sz="1100" b="1" dirty="0" smtClean="0">
                <a:latin typeface="Tahoma" pitchFamily="34" charset="0"/>
                <a:cs typeface="Tahoma" pitchFamily="34" charset="0"/>
              </a:rPr>
              <a:t>สายงานผลิต</a:t>
            </a:r>
            <a:endParaRPr lang="en-US" sz="1100" b="1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849477" y="4094750"/>
            <a:ext cx="1307592" cy="1587"/>
          </a:xfrm>
          <a:prstGeom prst="line">
            <a:avLst/>
          </a:prstGeom>
          <a:solidFill>
            <a:srgbClr val="BBE0E3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2206893" y="5309200"/>
            <a:ext cx="1645920" cy="64008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h-TH" sz="1100" b="1" dirty="0" smtClean="0">
                <a:latin typeface="Tahoma" pitchFamily="34" charset="0"/>
                <a:cs typeface="Tahoma" pitchFamily="34" charset="0"/>
              </a:rPr>
              <a:t>ผู้อำนวยการ</a:t>
            </a:r>
            <a:br>
              <a:rPr lang="th-TH" sz="1100" b="1" dirty="0" smtClean="0">
                <a:latin typeface="Tahoma" pitchFamily="34" charset="0"/>
                <a:cs typeface="Tahoma" pitchFamily="34" charset="0"/>
              </a:rPr>
            </a:br>
            <a:r>
              <a:rPr lang="th-TH" sz="1100" b="1" dirty="0" smtClean="0">
                <a:latin typeface="Tahoma" pitchFamily="34" charset="0"/>
                <a:cs typeface="Tahoma" pitchFamily="34" charset="0"/>
              </a:rPr>
              <a:t>สายงานเครื่องกำเนิด</a:t>
            </a:r>
            <a:br>
              <a:rPr lang="th-TH" sz="1100" b="1" dirty="0" smtClean="0">
                <a:latin typeface="Tahoma" pitchFamily="34" charset="0"/>
                <a:cs typeface="Tahoma" pitchFamily="34" charset="0"/>
              </a:rPr>
            </a:br>
            <a:r>
              <a:rPr lang="th-TH" sz="1100" b="1" dirty="0" smtClean="0">
                <a:latin typeface="Tahoma" pitchFamily="34" charset="0"/>
                <a:cs typeface="Tahoma" pitchFamily="34" charset="0"/>
              </a:rPr>
              <a:t>ไอน้ำอุตสาหกรรม</a:t>
            </a:r>
            <a:endParaRPr lang="en-US" sz="11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4018677" y="5309200"/>
            <a:ext cx="1645920" cy="64008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h-TH" sz="1100" b="1" dirty="0" smtClean="0">
                <a:latin typeface="Tahoma" pitchFamily="34" charset="0"/>
                <a:cs typeface="Tahoma" pitchFamily="34" charset="0"/>
              </a:rPr>
              <a:t>ผู้อำนวยการ</a:t>
            </a:r>
            <a:br>
              <a:rPr lang="th-TH" sz="1100" b="1" dirty="0" smtClean="0">
                <a:latin typeface="Tahoma" pitchFamily="34" charset="0"/>
                <a:cs typeface="Tahoma" pitchFamily="34" charset="0"/>
              </a:rPr>
            </a:br>
            <a:r>
              <a:rPr lang="th-TH" sz="1100" b="1" dirty="0" smtClean="0">
                <a:latin typeface="Tahoma" pitchFamily="34" charset="0"/>
                <a:cs typeface="Tahoma" pitchFamily="34" charset="0"/>
              </a:rPr>
              <a:t>สายงานเครื่องกำเนิด</a:t>
            </a:r>
            <a:br>
              <a:rPr lang="th-TH" sz="1100" b="1" dirty="0" smtClean="0">
                <a:latin typeface="Tahoma" pitchFamily="34" charset="0"/>
                <a:cs typeface="Tahoma" pitchFamily="34" charset="0"/>
              </a:rPr>
            </a:br>
            <a:r>
              <a:rPr lang="th-TH" sz="1100" b="1" dirty="0" smtClean="0">
                <a:latin typeface="Tahoma" pitchFamily="34" charset="0"/>
                <a:cs typeface="Tahoma" pitchFamily="34" charset="0"/>
              </a:rPr>
              <a:t>ไอน้ำเชื้อเพลิงแข็ง</a:t>
            </a:r>
            <a:endParaRPr lang="en-US" sz="11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5879301" y="5309200"/>
            <a:ext cx="1645920" cy="64008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h-TH" sz="1100" b="1" dirty="0" smtClean="0">
                <a:latin typeface="Tahoma" pitchFamily="34" charset="0"/>
                <a:cs typeface="Tahoma" pitchFamily="34" charset="0"/>
              </a:rPr>
              <a:t>ผู้อำนวยการ</a:t>
            </a:r>
            <a:br>
              <a:rPr lang="th-TH" sz="1100" b="1" dirty="0" smtClean="0">
                <a:latin typeface="Tahoma" pitchFamily="34" charset="0"/>
                <a:cs typeface="Tahoma" pitchFamily="34" charset="0"/>
              </a:rPr>
            </a:br>
            <a:r>
              <a:rPr lang="th-TH" sz="1100" b="1" dirty="0" smtClean="0">
                <a:latin typeface="Tahoma" pitchFamily="34" charset="0"/>
                <a:cs typeface="Tahoma" pitchFamily="34" charset="0"/>
              </a:rPr>
              <a:t>สายงานบริการลูกค้า</a:t>
            </a:r>
            <a:br>
              <a:rPr lang="th-TH" sz="1100" b="1" dirty="0" smtClean="0">
                <a:latin typeface="Tahoma" pitchFamily="34" charset="0"/>
                <a:cs typeface="Tahoma" pitchFamily="34" charset="0"/>
              </a:rPr>
            </a:br>
            <a:r>
              <a:rPr lang="th-TH" sz="1100" b="1" dirty="0" smtClean="0">
                <a:latin typeface="Tahoma" pitchFamily="34" charset="0"/>
                <a:cs typeface="Tahoma" pitchFamily="34" charset="0"/>
              </a:rPr>
              <a:t>และอะไหล่</a:t>
            </a:r>
            <a:endParaRPr lang="en-US" sz="11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7741245" y="5309200"/>
            <a:ext cx="1645920" cy="64008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h-TH" sz="1100" b="1" dirty="0" smtClean="0">
                <a:latin typeface="Tahoma" pitchFamily="34" charset="0"/>
                <a:cs typeface="Tahoma" pitchFamily="34" charset="0"/>
              </a:rPr>
              <a:t>ผู้อำนวยการ</a:t>
            </a:r>
            <a:br>
              <a:rPr lang="th-TH" sz="1100" b="1" dirty="0" smtClean="0">
                <a:latin typeface="Tahoma" pitchFamily="34" charset="0"/>
                <a:cs typeface="Tahoma" pitchFamily="34" charset="0"/>
              </a:rPr>
            </a:br>
            <a:r>
              <a:rPr lang="th-TH" sz="1100" b="1" dirty="0" smtClean="0">
                <a:latin typeface="Tahoma" pitchFamily="34" charset="0"/>
                <a:cs typeface="Tahoma" pitchFamily="34" charset="0"/>
              </a:rPr>
              <a:t>สายงานบัญชีการเงิน</a:t>
            </a:r>
            <a:br>
              <a:rPr lang="th-TH" sz="1100" b="1" dirty="0" smtClean="0">
                <a:latin typeface="Tahoma" pitchFamily="34" charset="0"/>
                <a:cs typeface="Tahoma" pitchFamily="34" charset="0"/>
              </a:rPr>
            </a:br>
            <a:r>
              <a:rPr lang="th-TH" sz="1100" b="1" dirty="0" smtClean="0">
                <a:latin typeface="Tahoma" pitchFamily="34" charset="0"/>
                <a:cs typeface="Tahoma" pitchFamily="34" charset="0"/>
              </a:rPr>
              <a:t>และธุรการ</a:t>
            </a:r>
            <a:endParaRPr lang="en-US" sz="1100" b="1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" name="Elbow Connector 2"/>
          <p:cNvCxnSpPr>
            <a:stCxn id="61" idx="0"/>
            <a:endCxn id="32" idx="0"/>
          </p:cNvCxnSpPr>
          <p:nvPr/>
        </p:nvCxnSpPr>
        <p:spPr>
          <a:xfrm rot="5400000" flipH="1" flipV="1">
            <a:off x="4860925" y="1605920"/>
            <a:ext cx="12700" cy="7406560"/>
          </a:xfrm>
          <a:prstGeom prst="bentConnector3">
            <a:avLst>
              <a:gd name="adj1" fmla="val 52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stCxn id="29" idx="0"/>
            <a:endCxn id="31" idx="0"/>
          </p:cNvCxnSpPr>
          <p:nvPr/>
        </p:nvCxnSpPr>
        <p:spPr>
          <a:xfrm rot="5400000" flipH="1" flipV="1">
            <a:off x="4866057" y="3472996"/>
            <a:ext cx="12700" cy="3672408"/>
          </a:xfrm>
          <a:prstGeom prst="bentConnector3">
            <a:avLst>
              <a:gd name="adj1" fmla="val 5247002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6013053" y="3868615"/>
            <a:ext cx="2210400" cy="457200"/>
          </a:xfrm>
          <a:prstGeom prst="rect">
            <a:avLst/>
          </a:prstGeom>
          <a:solidFill>
            <a:srgbClr val="FF0000"/>
          </a:solidFill>
          <a:ln w="127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ผู้ช่วยประธานเจ้าหน้าที่บริหาร</a:t>
            </a:r>
            <a:endParaRPr lang="en-US" sz="1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5834577"/>
              </p:ext>
            </p:extLst>
          </p:nvPr>
        </p:nvGraphicFramePr>
        <p:xfrm>
          <a:off x="212725" y="908720"/>
          <a:ext cx="4360168" cy="2396490"/>
        </p:xfrm>
        <a:graphic>
          <a:graphicData uri="http://schemas.openxmlformats.org/drawingml/2006/table">
            <a:tbl>
              <a:tblPr/>
              <a:tblGrid>
                <a:gridCol w="1962955"/>
                <a:gridCol w="2397213"/>
              </a:tblGrid>
              <a:tr h="28575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คณะกรรมการบริษัท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 รศ.ดร.ปริทรรศน์ พันธุบรรยงก์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ประธานกรรมการบริษัท / กรรมการอิสระ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 นายสุชาติ มงคลอารีย์พงษ์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รองประธานกรรมการบริษัท </a:t>
                      </a:r>
                      <a:r>
                        <a:rPr lang="en-US" sz="1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 </a:t>
                      </a:r>
                      <a:endParaRPr lang="th-TH" sz="10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ประธานเจ้าหน้าที่บริหาร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3. ดร.กมล ตรรกบุตร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กรรมการอิสระ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4. รศ.ดร.เอกชัย นิตยาเกษตรวัฒน์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กรรมการอิสระ</a:t>
                      </a:r>
                      <a:endParaRPr lang="en-US" sz="10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5. นางสาวสุรางค์ มงคลอารีย์พงษ์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0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กรรมการบริษัท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6. นางหรรษา บดีพัฒน์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กรรมการบริษัท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7. นางสาวสุณิสา มงคลอารีย์พงษ์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000" kern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กรรมการบริษัท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528699"/>
              </p:ext>
            </p:extLst>
          </p:nvPr>
        </p:nvGraphicFramePr>
        <p:xfrm>
          <a:off x="212728" y="3451308"/>
          <a:ext cx="4360165" cy="1133856"/>
        </p:xfrm>
        <a:graphic>
          <a:graphicData uri="http://schemas.openxmlformats.org/drawingml/2006/table">
            <a:tbl>
              <a:tblPr/>
              <a:tblGrid>
                <a:gridCol w="1966913"/>
                <a:gridCol w="2393252"/>
              </a:tblGrid>
              <a:tr h="283464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คณะกรรมการตรวจสอบ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 รศ.ดร.เอกชัย นิตยาเกษตรวัฒน์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ประธานกรรมการตรวจสอบ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 รศ.ดร.ปริทรรศน์ พันธุบรรยงก์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กรรมการตรวจสอบ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3. ดร.กมล ตรรกบุตร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กรรมการตรวจสอบ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192271"/>
              </p:ext>
            </p:extLst>
          </p:nvPr>
        </p:nvGraphicFramePr>
        <p:xfrm>
          <a:off x="212725" y="4675976"/>
          <a:ext cx="4360168" cy="1417320"/>
        </p:xfrm>
        <a:graphic>
          <a:graphicData uri="http://schemas.openxmlformats.org/drawingml/2006/table">
            <a:tbl>
              <a:tblPr/>
              <a:tblGrid>
                <a:gridCol w="1981200"/>
                <a:gridCol w="2378968"/>
              </a:tblGrid>
              <a:tr h="283464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คณะกรรมการบริหารความเสี่ยง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 ดร.กมล ตรรกบุตร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ประธานกรรมการบริหารความเสี่ยง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 รศ.ดร.ปริทรรศน์ พันธุบรรยงก์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กรรมการบริหารความเสี่ยง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3. รศ.ดร.เอกชัย นิตยาเกษตรวัฒน์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กรรมการบริหารความเสี่ยง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4. นายประมุข ธนะพรพันธุ์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กรรมการบริหารความเสี่ยง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9081322"/>
              </p:ext>
            </p:extLst>
          </p:nvPr>
        </p:nvGraphicFramePr>
        <p:xfrm>
          <a:off x="4860925" y="926976"/>
          <a:ext cx="4604316" cy="2286000"/>
        </p:xfrm>
        <a:graphic>
          <a:graphicData uri="http://schemas.openxmlformats.org/drawingml/2006/table">
            <a:tbl>
              <a:tblPr/>
              <a:tblGrid>
                <a:gridCol w="2031081"/>
                <a:gridCol w="2573235"/>
              </a:tblGrid>
              <a:tr h="28575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คณะกรรมการบริหาร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 นายสุชาติ มงคลอารีย์พงษ์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ประธานกรรมการบริหาร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 นายประมุข ธนะพรพันธุ์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รองประธานกรรมการบริหาร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3. นายบรรพต สายชล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กรรมการบริหาร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4. นายประสาน จิตรประทักษ์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กรรมการบริหาร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5. นายเสรี ทองหนูน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กรรมการบริหาร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6. นายสุทธิชัย สุภัคกุล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กรรมการบริหาร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7. นายประจินต์ คงสาคร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กรรมการบริหาร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5896874"/>
              </p:ext>
            </p:extLst>
          </p:nvPr>
        </p:nvGraphicFramePr>
        <p:xfrm>
          <a:off x="4860925" y="3284984"/>
          <a:ext cx="4604316" cy="2267712"/>
        </p:xfrm>
        <a:graphic>
          <a:graphicData uri="http://schemas.openxmlformats.org/drawingml/2006/table">
            <a:tbl>
              <a:tblPr/>
              <a:tblGrid>
                <a:gridCol w="1796004"/>
                <a:gridCol w="2808312"/>
              </a:tblGrid>
              <a:tr h="283464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</a:t>
                      </a:r>
                      <a:r>
                        <a:rPr kumimoji="0" lang="th-TH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คณะผู้บริหาร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 นายสุชาติ มงคลอารีย์พงษ์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ประธานเจ้าหน้าที่บริหาร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 นายประมุข ธนะพรพันธุ์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ผู้ช่วยประธานเจ้าหน้าที่บริหาร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3. นายบรรพต สายชล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ผู้อำนวยการสายงานผลิต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4. นายประสาน จิตรประทักษ์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ผู้อำนวยการสายงานเครื่องกำเนิดไอน้ำอุตสาหกรรม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5. นายเสรี ทองหนูน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ผู้อำนวยการสายงานเครื่องกำเนิดไอน้ำเชื้อเพลิงแข็ง</a:t>
                      </a:r>
                      <a:endParaRPr kumimoji="0" lang="en-US" sz="1000" b="0" i="0" u="none" strike="noStrike" cap="none" spc="-2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6. นายประจินต์ คงสาคร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ผู้อำนวยการสายงานบริการลูกค้าและอะไหล่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7. นายเอกชัย คณะธรรม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ผู้อำนวยการสายงานบัญชีและการเงิน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119095" y="201141"/>
            <a:ext cx="9398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th-TH" sz="2200" b="1" dirty="0" smtClean="0">
                <a:latin typeface="Tahoma" pitchFamily="34" charset="0"/>
                <a:cs typeface="Tahoma" pitchFamily="34" charset="0"/>
              </a:rPr>
              <a:t>คณะกรรมการและผู้บริหาร</a:t>
            </a:r>
            <a:endParaRPr kumimoji="0" lang="th-TH" sz="22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293" y="202607"/>
            <a:ext cx="1370724" cy="4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9299</TotalTime>
  <Words>3831</Words>
  <Application>Microsoft Office PowerPoint</Application>
  <PresentationFormat>Custom</PresentationFormat>
  <Paragraphs>596</Paragraphs>
  <Slides>35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Custom Design</vt:lpstr>
      <vt:lpstr>1_Custom Design</vt:lpstr>
      <vt:lpstr>Slide 1</vt:lpstr>
      <vt:lpstr>สารบัญ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การประกอบธุรกิจของบริษัทฯ</vt:lpstr>
      <vt:lpstr>ผลิตภัณฑ์ของบริษัทฯ</vt:lpstr>
      <vt:lpstr>ผลิตภัณฑ์ของบริษัทฯ</vt:lpstr>
      <vt:lpstr>บริการของบริษัทฯ</vt:lpstr>
      <vt:lpstr>ผลงานในอดีต</vt:lpstr>
      <vt:lpstr>มาตรฐานการทำงาน</vt:lpstr>
      <vt:lpstr>กลุ่มลูกค้า</vt:lpstr>
      <vt:lpstr>การผลิต</vt:lpstr>
      <vt:lpstr>ขั้นตอนการผลิต</vt:lpstr>
      <vt:lpstr>งานที่ยังไม่ได้ส่งมอบ</vt:lpstr>
      <vt:lpstr>กลยุทธ์การตลาด</vt:lpstr>
      <vt:lpstr>Slide 22</vt:lpstr>
      <vt:lpstr>ภาวะอุตสาหกรรม</vt:lpstr>
      <vt:lpstr>การแข่งขัน</vt:lpstr>
      <vt:lpstr>Slide 25</vt:lpstr>
      <vt:lpstr>โครงการในอนาคต</vt:lpstr>
      <vt:lpstr>โครงการในอนาคต</vt:lpstr>
      <vt:lpstr>Slide 28</vt:lpstr>
      <vt:lpstr>Slide 29</vt:lpstr>
      <vt:lpstr>ผลการดำเนินงาน</vt:lpstr>
      <vt:lpstr>ผลการดำเนินงาน</vt:lpstr>
      <vt:lpstr>ฐานะทางการเงิน</vt:lpstr>
      <vt:lpstr>Slide 33</vt:lpstr>
      <vt:lpstr>ประเด็นที่น่าสนใจในการลงทุน</vt:lpstr>
      <vt:lpstr>สรุปข้อมูลการเสนอขายหุ้น</vt:lpstr>
    </vt:vector>
  </TitlesOfParts>
  <Company>syrus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panittrar</dc:creator>
  <cp:lastModifiedBy>Windows User</cp:lastModifiedBy>
  <cp:revision>954</cp:revision>
  <cp:lastPrinted>2015-12-01T08:35:58Z</cp:lastPrinted>
  <dcterms:created xsi:type="dcterms:W3CDTF">2009-10-20T11:11:00Z</dcterms:created>
  <dcterms:modified xsi:type="dcterms:W3CDTF">2016-02-07T07:22:39Z</dcterms:modified>
</cp:coreProperties>
</file>